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87" r:id="rId3"/>
    <p:sldId id="288" r:id="rId4"/>
    <p:sldId id="289" r:id="rId5"/>
    <p:sldId id="290" r:id="rId6"/>
    <p:sldId id="292" r:id="rId7"/>
    <p:sldId id="293" r:id="rId8"/>
    <p:sldId id="294" r:id="rId9"/>
    <p:sldId id="295" r:id="rId10"/>
    <p:sldId id="296" r:id="rId11"/>
    <p:sldId id="297" r:id="rId12"/>
    <p:sldId id="299" r:id="rId13"/>
    <p:sldId id="298"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48" r:id="rId27"/>
    <p:sldId id="349" r:id="rId28"/>
    <p:sldId id="350" r:id="rId29"/>
    <p:sldId id="351" r:id="rId30"/>
    <p:sldId id="352" r:id="rId31"/>
    <p:sldId id="353" r:id="rId32"/>
    <p:sldId id="354" r:id="rId33"/>
    <p:sldId id="355" r:id="rId34"/>
    <p:sldId id="356" r:id="rId35"/>
    <p:sldId id="357" r:id="rId36"/>
    <p:sldId id="360" r:id="rId37"/>
    <p:sldId id="285" r:id="rId3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584200" rtl="0" fontAlgn="auto" latinLnBrk="0" hangingPunct="0">
      <a:lnSpc>
        <a:spcPct val="100000"/>
      </a:lnSpc>
      <a:spcBef>
        <a:spcPts val="2400"/>
      </a:spcBef>
      <a:spcAft>
        <a:spcPts val="0"/>
      </a:spcAft>
      <a:buClrTx/>
      <a:buSzTx/>
      <a:buFontTx/>
      <a:buNone/>
      <a:tabLst/>
      <a:defRPr kumimoji="0" sz="2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1pPr>
    <a:lvl2pPr marL="0" marR="0" indent="228600" algn="l" defTabSz="584200" rtl="0" fontAlgn="auto" latinLnBrk="0" hangingPunct="0">
      <a:lnSpc>
        <a:spcPct val="100000"/>
      </a:lnSpc>
      <a:spcBef>
        <a:spcPts val="2400"/>
      </a:spcBef>
      <a:spcAft>
        <a:spcPts val="0"/>
      </a:spcAft>
      <a:buClrTx/>
      <a:buSzTx/>
      <a:buFontTx/>
      <a:buNone/>
      <a:tabLst/>
      <a:defRPr kumimoji="0" sz="2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2pPr>
    <a:lvl3pPr marL="0" marR="0" indent="457200" algn="l" defTabSz="584200" rtl="0" fontAlgn="auto" latinLnBrk="0" hangingPunct="0">
      <a:lnSpc>
        <a:spcPct val="100000"/>
      </a:lnSpc>
      <a:spcBef>
        <a:spcPts val="2400"/>
      </a:spcBef>
      <a:spcAft>
        <a:spcPts val="0"/>
      </a:spcAft>
      <a:buClrTx/>
      <a:buSzTx/>
      <a:buFontTx/>
      <a:buNone/>
      <a:tabLst/>
      <a:defRPr kumimoji="0" sz="2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3pPr>
    <a:lvl4pPr marL="0" marR="0" indent="685800" algn="l" defTabSz="584200" rtl="0" fontAlgn="auto" latinLnBrk="0" hangingPunct="0">
      <a:lnSpc>
        <a:spcPct val="100000"/>
      </a:lnSpc>
      <a:spcBef>
        <a:spcPts val="2400"/>
      </a:spcBef>
      <a:spcAft>
        <a:spcPts val="0"/>
      </a:spcAft>
      <a:buClrTx/>
      <a:buSzTx/>
      <a:buFontTx/>
      <a:buNone/>
      <a:tabLst/>
      <a:defRPr kumimoji="0" sz="2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4pPr>
    <a:lvl5pPr marL="0" marR="0" indent="914400" algn="l" defTabSz="584200" rtl="0" fontAlgn="auto" latinLnBrk="0" hangingPunct="0">
      <a:lnSpc>
        <a:spcPct val="100000"/>
      </a:lnSpc>
      <a:spcBef>
        <a:spcPts val="2400"/>
      </a:spcBef>
      <a:spcAft>
        <a:spcPts val="0"/>
      </a:spcAft>
      <a:buClrTx/>
      <a:buSzTx/>
      <a:buFontTx/>
      <a:buNone/>
      <a:tabLst/>
      <a:defRPr kumimoji="0" sz="2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5pPr>
    <a:lvl6pPr marL="0" marR="0" indent="1143000" algn="l" defTabSz="584200" rtl="0" fontAlgn="auto" latinLnBrk="0" hangingPunct="0">
      <a:lnSpc>
        <a:spcPct val="100000"/>
      </a:lnSpc>
      <a:spcBef>
        <a:spcPts val="2400"/>
      </a:spcBef>
      <a:spcAft>
        <a:spcPts val="0"/>
      </a:spcAft>
      <a:buClrTx/>
      <a:buSzTx/>
      <a:buFontTx/>
      <a:buNone/>
      <a:tabLst/>
      <a:defRPr kumimoji="0" sz="2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6pPr>
    <a:lvl7pPr marL="0" marR="0" indent="1371600" algn="l" defTabSz="584200" rtl="0" fontAlgn="auto" latinLnBrk="0" hangingPunct="0">
      <a:lnSpc>
        <a:spcPct val="100000"/>
      </a:lnSpc>
      <a:spcBef>
        <a:spcPts val="2400"/>
      </a:spcBef>
      <a:spcAft>
        <a:spcPts val="0"/>
      </a:spcAft>
      <a:buClrTx/>
      <a:buSzTx/>
      <a:buFontTx/>
      <a:buNone/>
      <a:tabLst/>
      <a:defRPr kumimoji="0" sz="2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7pPr>
    <a:lvl8pPr marL="0" marR="0" indent="1600200" algn="l" defTabSz="584200" rtl="0" fontAlgn="auto" latinLnBrk="0" hangingPunct="0">
      <a:lnSpc>
        <a:spcPct val="100000"/>
      </a:lnSpc>
      <a:spcBef>
        <a:spcPts val="2400"/>
      </a:spcBef>
      <a:spcAft>
        <a:spcPts val="0"/>
      </a:spcAft>
      <a:buClrTx/>
      <a:buSzTx/>
      <a:buFontTx/>
      <a:buNone/>
      <a:tabLst/>
      <a:defRPr kumimoji="0" sz="2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8pPr>
    <a:lvl9pPr marL="0" marR="0" indent="1828800" algn="l" defTabSz="584200" rtl="0" fontAlgn="auto" latinLnBrk="0" hangingPunct="0">
      <a:lnSpc>
        <a:spcPct val="100000"/>
      </a:lnSpc>
      <a:spcBef>
        <a:spcPts val="2400"/>
      </a:spcBef>
      <a:spcAft>
        <a:spcPts val="0"/>
      </a:spcAft>
      <a:buClrTx/>
      <a:buSzTx/>
      <a:buFontTx/>
      <a:buNone/>
      <a:tabLst/>
      <a:defRPr kumimoji="0" sz="2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cevik, Ozen" initials="EO" lastIdx="1" clrIdx="0">
    <p:extLst>
      <p:ext uri="{19B8F6BF-5375-455C-9EA6-DF929625EA0E}">
        <p15:presenceInfo xmlns:p15="http://schemas.microsoft.com/office/powerpoint/2012/main" userId="S-1-5-21-839522115-1383384898-515967899-1067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6684"/>
    <a:srgbClr val="30A7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venir Next Medium"/>
          <a:ea typeface="Avenir Next Medium"/>
          <a:cs typeface="Avenir Next Medium"/>
        </a:font>
        <a:schemeClr val="accent1"/>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a:tcStyle>
        <a:tcBdr/>
        <a:fill>
          <a:solidFill>
            <a:schemeClr val="accent1">
              <a:hueOff val="178262"/>
              <a:satOff val="-8651"/>
              <a:lumOff val="-7254"/>
              <a:alpha val="29000"/>
            </a:scheme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63500" cap="flat">
              <a:solidFill>
                <a:srgbClr val="5F6568"/>
              </a:solidFill>
              <a:prstDash val="solid"/>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12700" cap="flat">
              <a:noFill/>
              <a:miter lim="400000"/>
            </a:ln>
          </a:top>
          <a:bottom>
            <a:ln w="635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Row>
  </a:tblStyle>
  <a:tblStyle styleId="{C7B018BB-80A7-4F77-B60F-C8B233D01FF8}"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chemeClr val="accent6">
              <a:alpha val="25000"/>
            </a:schemeClr>
          </a:solidFill>
        </a:fill>
      </a:tcStyle>
    </a:band2H>
    <a:firstCol>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A01D73"/>
          </a:solid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1873"/>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1873"/>
          </a:solidFill>
        </a:fill>
      </a:tcStyle>
    </a:firstRow>
  </a:tblStyle>
  <a:tblStyle styleId="{EEE7283C-3CF3-47DC-8721-378D4A62B228}"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a:tcStyle>
        <a:tcBdr/>
        <a:fill>
          <a:solidFill>
            <a:srgbClr val="DCDEE0">
              <a:alpha val="18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solidFill>
            <a:srgbClr val="838787"/>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solidFill>
            <a:schemeClr val="accent5">
              <a:hueOff val="-239254"/>
              <a:lumOff val="-1399"/>
            </a:schemeClr>
          </a:solidFill>
        </a:fill>
      </a:tcStyle>
    </a:firstRow>
  </a:tblStyle>
  <a:tblStyle styleId="{CF821DB8-F4EB-4A41-A1BA-3FCAFE7338EE}"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a:tcStyle>
        <a:tcBdr/>
        <a:fill>
          <a:solidFill>
            <a:srgbClr val="D4EB9B">
              <a:alpha val="26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88900" cap="flat">
              <a:solidFill>
                <a:srgbClr val="5F6568"/>
              </a:solidFill>
              <a:prstDash val="solid"/>
              <a:miter lim="400000"/>
            </a:ln>
          </a:top>
          <a:bottom>
            <a:ln w="12700" cap="flat">
              <a:noFill/>
              <a:miter lim="400000"/>
            </a:ln>
          </a:bottom>
          <a:insideH>
            <a:ln w="25400" cap="flat">
              <a:solidFill>
                <a:srgbClr val="D4EB9B">
                  <a:alpha val="26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63500" cap="flat">
              <a:solidFill>
                <a:srgbClr val="5F6568"/>
              </a:solidFill>
              <a:prstDash val="solid"/>
              <a:miter lim="400000"/>
            </a:ln>
          </a:bottom>
          <a:insideH>
            <a:ln w="25400" cap="flat">
              <a:solidFill>
                <a:srgbClr val="D4EB9B">
                  <a:alpha val="26000"/>
                </a:srgbClr>
              </a:solidFill>
              <a:prstDash val="solid"/>
              <a:miter lim="400000"/>
            </a:ln>
          </a:insideH>
          <a:insideV>
            <a:ln w="12700" cap="flat">
              <a:noFill/>
              <a:miter lim="400000"/>
            </a:ln>
          </a:insideV>
        </a:tcBdr>
        <a:fill>
          <a:solidFill>
            <a:srgbClr val="147882"/>
          </a:solidFill>
        </a:fill>
      </a:tcStyle>
    </a:firstRow>
  </a:tblStyle>
  <a:tblStyle styleId="{33BA23B1-9221-436E-865A-0063620EA4FD}" styleName="">
    <a:tblBg/>
    <a:wholeTbl>
      <a:tcTxStyle b="off" i="off">
        <a:font>
          <a:latin typeface="Avenir Next Medium"/>
          <a:ea typeface="Avenir Next Medium"/>
          <a:cs typeface="Avenir Next Medium"/>
        </a:font>
        <a:srgbClr val="FFFFFF"/>
      </a:tcTxStyle>
      <a:tcStyle>
        <a:tcBdr>
          <a:left>
            <a:ln w="12700" cap="flat">
              <a:noFill/>
              <a:miter lim="400000"/>
            </a:ln>
          </a:left>
          <a:right>
            <a:ln w="12700" cap="flat">
              <a:noFill/>
              <a:miter lim="400000"/>
            </a:ln>
          </a:right>
          <a:top>
            <a:ln w="25400" cap="flat">
              <a:solidFill>
                <a:srgbClr val="222222"/>
              </a:solidFill>
              <a:prstDash val="solid"/>
              <a:miter lim="400000"/>
            </a:ln>
          </a:top>
          <a:bottom>
            <a:ln w="254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838787">
              <a:alpha val="75000"/>
            </a:srgbClr>
          </a:solidFill>
        </a:fill>
      </a:tcStyle>
    </a:wholeTbl>
    <a:band2H>
      <a:tcTxStyle/>
      <a:tcStyle>
        <a:tcBdr/>
        <a:fill>
          <a:solidFill>
            <a:srgbClr val="686A6A">
              <a:alpha val="85000"/>
            </a:srgbClr>
          </a:solidFill>
        </a:fill>
      </a:tcStyle>
    </a:band2H>
    <a:firstCol>
      <a:tcTxStyle b="on" i="off">
        <a:font>
          <a:latin typeface="Avenir Next Demi Bold"/>
          <a:ea typeface="Avenir Next Demi Bold"/>
          <a:cs typeface="Avenir Next Demi Bold"/>
        </a:font>
        <a:srgbClr val="222222"/>
      </a:tcTxStyle>
      <a:tcStyle>
        <a:tcBdr>
          <a:left>
            <a:ln w="12700" cap="flat">
              <a:noFill/>
              <a:miter lim="400000"/>
            </a:ln>
          </a:left>
          <a:right>
            <a:ln w="63500" cap="flat">
              <a:solidFill>
                <a:srgbClr val="222222"/>
              </a:solidFill>
              <a:prstDash val="solid"/>
              <a:miter lim="400000"/>
            </a:ln>
          </a:right>
          <a:top>
            <a:ln w="25400" cap="flat">
              <a:solidFill>
                <a:srgbClr val="222222"/>
              </a:solidFill>
              <a:prstDash val="solid"/>
              <a:miter lim="400000"/>
            </a:ln>
          </a:top>
          <a:bottom>
            <a:ln w="254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686A6A">
              <a:alpha val="85000"/>
            </a:srgbClr>
          </a:solidFill>
        </a:fill>
      </a:tcStyle>
    </a:firstCol>
    <a:lastRow>
      <a:tcTxStyle b="on" i="off">
        <a:font>
          <a:latin typeface="Avenir Next Demi Bold"/>
          <a:ea typeface="Avenir Next Demi Bold"/>
          <a:cs typeface="Avenir Next Demi Bold"/>
        </a:font>
        <a:srgbClr val="3D3D3D"/>
      </a:tcTxStyle>
      <a:tcStyle>
        <a:tcBdr>
          <a:left>
            <a:ln w="12700" cap="flat">
              <a:noFill/>
              <a:miter lim="400000"/>
            </a:ln>
          </a:left>
          <a:right>
            <a:ln w="12700" cap="flat">
              <a:noFill/>
              <a:miter lim="400000"/>
            </a:ln>
          </a:right>
          <a:top>
            <a:ln w="63500" cap="flat">
              <a:solidFill>
                <a:srgbClr val="222222"/>
              </a:solidFill>
              <a:prstDash val="solid"/>
              <a:miter lim="400000"/>
            </a:ln>
          </a:top>
          <a:bottom>
            <a:ln w="12700" cap="flat">
              <a:noFill/>
              <a:miter lim="400000"/>
            </a:ln>
          </a:bottom>
          <a:insideH>
            <a:ln w="25400" cap="flat">
              <a:solidFill>
                <a:srgbClr val="222222"/>
              </a:solidFill>
              <a:prstDash val="solid"/>
              <a:miter lim="400000"/>
            </a:ln>
          </a:insideH>
          <a:insideV>
            <a:ln w="12700" cap="flat">
              <a:noFill/>
              <a:miter lim="400000"/>
            </a:ln>
          </a:insideV>
        </a:tcBdr>
        <a:fill>
          <a:solidFill>
            <a:srgbClr val="838787"/>
          </a:solidFill>
        </a:fill>
      </a:tcStyle>
    </a:lastRow>
    <a:firstRow>
      <a:tcTxStyle b="on" i="off">
        <a:font>
          <a:latin typeface="Avenir Next Demi Bold"/>
          <a:ea typeface="Avenir Next Demi Bold"/>
          <a:cs typeface="Avenir Next Demi Bold"/>
        </a:font>
        <a:srgbClr val="3D3D3D"/>
      </a:tcTxStyle>
      <a:tcStyle>
        <a:tcBdr>
          <a:left>
            <a:ln w="12700" cap="flat">
              <a:noFill/>
              <a:miter lim="400000"/>
            </a:ln>
          </a:left>
          <a:right>
            <a:ln w="12700" cap="flat">
              <a:noFill/>
              <a:miter lim="400000"/>
            </a:ln>
          </a:right>
          <a:top>
            <a:ln w="12700" cap="flat">
              <a:noFill/>
              <a:miter lim="400000"/>
            </a:ln>
          </a:top>
          <a:bottom>
            <a:ln w="635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838787"/>
          </a:solidFill>
        </a:fill>
      </a:tcStyle>
    </a:firstRow>
  </a:tblStyle>
  <a:tblStyle styleId="{2708684C-4D16-4618-839F-0558EEFCDFE6}" styleName="">
    <a:tblBg/>
    <a:wholeTbl>
      <a:tcTxStyle b="off" i="off">
        <a:font>
          <a:latin typeface="Avenir Next Medium"/>
          <a:ea typeface="Avenir Next Medium"/>
          <a:cs typeface="Avenir Next Medium"/>
        </a:font>
        <a:srgbClr val="838787"/>
      </a:tcTxStyle>
      <a:tcStyle>
        <a:tcBdr>
          <a:left>
            <a:ln w="25400" cap="flat">
              <a:solidFill>
                <a:srgbClr val="5F6568"/>
              </a:solidFill>
              <a:prstDash val="solid"/>
              <a:miter lim="400000"/>
            </a:ln>
          </a:left>
          <a:right>
            <a:ln w="25400" cap="flat">
              <a:solidFill>
                <a:srgbClr val="5F6568"/>
              </a:solidFill>
              <a:prstDash val="solid"/>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wholeTbl>
    <a:band2H>
      <a:tcTxStyle/>
      <a:tcStyle>
        <a:tcBdr/>
        <a:fill>
          <a:solidFill>
            <a:srgbClr val="DCDEE0">
              <a:alpha val="18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63500" cap="flat">
              <a:solidFill>
                <a:srgbClr val="5F6568"/>
              </a:solidFill>
              <a:prstDash val="solid"/>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63500" cap="flat">
              <a:solidFill>
                <a:srgbClr val="5F6568"/>
              </a:solidFill>
              <a:prstDash val="solid"/>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A6AAA9"/>
      </a:tcTxStyle>
      <a:tcStyle>
        <a:tcBdr>
          <a:left>
            <a:ln w="25400" cap="flat">
              <a:solidFill>
                <a:srgbClr val="5F6568"/>
              </a:solidFill>
              <a:prstDash val="solid"/>
              <a:miter lim="400000"/>
            </a:ln>
          </a:left>
          <a:right>
            <a:ln w="25400" cap="flat">
              <a:solidFill>
                <a:srgbClr val="5F6568"/>
              </a:solidFill>
              <a:prstDash val="solid"/>
              <a:miter lim="400000"/>
            </a:ln>
          </a:right>
          <a:top>
            <a:ln w="12700" cap="flat">
              <a:noFill/>
              <a:miter lim="400000"/>
            </a:ln>
          </a:top>
          <a:bottom>
            <a:ln w="635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40" autoAdjust="0"/>
    <p:restoredTop sz="96395" autoAdjust="0"/>
  </p:normalViewPr>
  <p:slideViewPr>
    <p:cSldViewPr snapToGrid="0" snapToObjects="1">
      <p:cViewPr>
        <p:scale>
          <a:sx n="90" d="100"/>
          <a:sy n="90" d="100"/>
        </p:scale>
        <p:origin x="90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xfrm>
            <a:off x="1143000" y="685800"/>
            <a:ext cx="4572000" cy="3429000"/>
          </a:xfrm>
          <a:prstGeom prst="rect">
            <a:avLst/>
          </a:prstGeom>
        </p:spPr>
        <p:txBody>
          <a:bodyPr/>
          <a:lstStyle/>
          <a:p>
            <a:endParaRPr/>
          </a:p>
        </p:txBody>
      </p:sp>
      <p:sp>
        <p:nvSpPr>
          <p:cNvPr id="164" name="Shape 16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10280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30265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23270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Aft>
                <a:spcPts val="600"/>
              </a:spcAft>
              <a:buFont typeface="Wingdings" panose="05000000000000000000" pitchFamily="2" charset="2"/>
              <a:buChar char="§"/>
            </a:pPr>
            <a:r>
              <a:rPr lang="en-US" sz="2400" dirty="0"/>
              <a:t>MultiBatch provides significantly more sophisticated and integrated job definition. Not needing to write scripts external from the database job definition is a major benefit when managing a batch environment.</a:t>
            </a:r>
          </a:p>
          <a:p>
            <a:pPr marL="171450" indent="-171450">
              <a:lnSpc>
                <a:spcPct val="90000"/>
              </a:lnSpc>
              <a:spcAft>
                <a:spcPts val="600"/>
              </a:spcAft>
              <a:buFont typeface="Wingdings" panose="05000000000000000000" pitchFamily="2" charset="2"/>
              <a:buChar char="§"/>
            </a:pPr>
            <a:r>
              <a:rPr lang="en-US" sz="2400" dirty="0"/>
              <a:t>MultiBatch has deep support for OSS processes. Specific support is included in the user interface and scheduler equivalent to that for Guardian processes.</a:t>
            </a:r>
          </a:p>
          <a:p>
            <a:pPr marL="171450" indent="-171450">
              <a:lnSpc>
                <a:spcPct val="90000"/>
              </a:lnSpc>
              <a:spcAft>
                <a:spcPts val="600"/>
              </a:spcAft>
              <a:buFont typeface="Wingdings" panose="05000000000000000000" pitchFamily="2" charset="2"/>
              <a:buChar char="§"/>
            </a:pPr>
            <a:r>
              <a:rPr lang="en-US" sz="2400" dirty="0"/>
              <a:t>MultiBatch manages all job dependency logic centrally in the scheduler. There is no requirement to write specific job release logic. Job dependencies are automatically adjusted depending on the job set to be run.</a:t>
            </a:r>
          </a:p>
          <a:p>
            <a:pPr marL="171450" indent="-171450">
              <a:lnSpc>
                <a:spcPct val="90000"/>
              </a:lnSpc>
              <a:spcAft>
                <a:spcPts val="600"/>
              </a:spcAft>
              <a:buFont typeface="Wingdings" panose="05000000000000000000" pitchFamily="2" charset="2"/>
              <a:buChar char="§"/>
            </a:pPr>
            <a:r>
              <a:rPr lang="en-US" sz="2400" dirty="0"/>
              <a:t>MultiBatch provides a significantly more complete and comprehensive view of job schedule status.</a:t>
            </a:r>
          </a:p>
          <a:p>
            <a:pPr marL="171450" indent="-171450">
              <a:lnSpc>
                <a:spcPct val="90000"/>
              </a:lnSpc>
              <a:spcAft>
                <a:spcPts val="600"/>
              </a:spcAft>
              <a:buFont typeface="Wingdings" panose="05000000000000000000" pitchFamily="2" charset="2"/>
              <a:buChar char="§"/>
            </a:pPr>
            <a:r>
              <a:rPr lang="en-US" sz="2400" dirty="0"/>
              <a:t>MultiBatch has an active roadmap where new features are designed, planned and scheduled for release.  Customers have input to the roadmap.</a:t>
            </a:r>
          </a:p>
          <a:p>
            <a:endParaRPr lang="en-US" dirty="0"/>
          </a:p>
        </p:txBody>
      </p:sp>
    </p:spTree>
    <p:extLst>
      <p:ext uri="{BB962C8B-B14F-4D97-AF65-F5344CB8AC3E}">
        <p14:creationId xmlns:p14="http://schemas.microsoft.com/office/powerpoint/2010/main" val="1222139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93444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34894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Software:</a:t>
            </a:r>
          </a:p>
          <a:p>
            <a:pPr lvl="1"/>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Code 100 Objects</a:t>
            </a:r>
          </a:p>
          <a:p>
            <a:pPr lvl="1"/>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COBOL and TAL Pathway Servers</a:t>
            </a:r>
          </a:p>
          <a:p>
            <a:pPr lvl="1"/>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TAL Process Pairs</a:t>
            </a:r>
          </a:p>
          <a:p>
            <a:pPr lvl="1"/>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COBOL and TAL Housekeeping Programs</a:t>
            </a:r>
          </a:p>
          <a:p>
            <a:pPr lvl="1"/>
            <a:r>
              <a:rPr lang="en-US" sz="2000" dirty="0" err="1">
                <a:solidFill>
                  <a:srgbClr val="1A6684"/>
                </a:solidFill>
                <a:latin typeface="Tahoma" panose="020B0604030504040204" pitchFamily="34" charset="0"/>
                <a:ea typeface="Tahoma" panose="020B0604030504040204" pitchFamily="34" charset="0"/>
                <a:cs typeface="Tahoma" panose="020B0604030504040204" pitchFamily="34" charset="0"/>
              </a:rPr>
              <a:t>Enscribe</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 TMF Audited Database</a:t>
            </a:r>
          </a:p>
          <a:p>
            <a:pPr lvl="1"/>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TACL Installation Macros</a:t>
            </a:r>
          </a:p>
          <a:p>
            <a:pPr lvl="1"/>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Code 500 and 800 Interface Libraries</a:t>
            </a:r>
          </a:p>
          <a:p>
            <a:pPr lvl="1"/>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 function for encrypting/decrypting </a:t>
            </a:r>
            <a:r>
              <a:rPr lang="en-US" sz="2000" dirty="0" err="1">
                <a:solidFill>
                  <a:srgbClr val="1A6684"/>
                </a:solidFill>
                <a:latin typeface="Tahoma" panose="020B0604030504040204" pitchFamily="34" charset="0"/>
                <a:ea typeface="Tahoma" panose="020B0604030504040204" pitchFamily="34" charset="0"/>
                <a:cs typeface="Tahoma" panose="020B0604030504040204" pitchFamily="34" charset="0"/>
              </a:rPr>
              <a:t>licence</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 key</a:t>
            </a:r>
          </a:p>
          <a:p>
            <a:pPr lvl="1"/>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Code 101 Edit </a:t>
            </a:r>
            <a:r>
              <a:rPr lang="en-US" sz="2000" dirty="0" err="1">
                <a:solidFill>
                  <a:srgbClr val="1A6684"/>
                </a:solidFill>
                <a:latin typeface="Tahoma" panose="020B0604030504040204" pitchFamily="34" charset="0"/>
                <a:ea typeface="Tahoma" panose="020B0604030504040204" pitchFamily="34" charset="0"/>
                <a:cs typeface="Tahoma" panose="020B0604030504040204" pitchFamily="34" charset="0"/>
              </a:rPr>
              <a:t>Licence</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 File </a:t>
            </a:r>
          </a:p>
          <a:p>
            <a:endParaRPr lang="en-US" dirty="0"/>
          </a:p>
        </p:txBody>
      </p:sp>
    </p:spTree>
    <p:extLst>
      <p:ext uri="{BB962C8B-B14F-4D97-AF65-F5344CB8AC3E}">
        <p14:creationId xmlns:p14="http://schemas.microsoft.com/office/powerpoint/2010/main" val="2015609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48157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67489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37634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buFont typeface="Arial" panose="020B0604020202020204" pitchFamily="34" charset="0"/>
              <a:buChar char="•"/>
            </a:pPr>
            <a:r>
              <a:rPr lang="en-US" sz="2400" dirty="0"/>
              <a:t>JOB 4 Chars</a:t>
            </a:r>
          </a:p>
          <a:p>
            <a:pPr marL="285750" indent="-285750">
              <a:lnSpc>
                <a:spcPct val="90000"/>
              </a:lnSpc>
              <a:buFont typeface="Arial" panose="020B0604020202020204" pitchFamily="34" charset="0"/>
              <a:buChar char="•"/>
            </a:pPr>
            <a:r>
              <a:rPr lang="en-US" sz="2400" dirty="0"/>
              <a:t>SEGMENT 2 Chars</a:t>
            </a:r>
          </a:p>
          <a:p>
            <a:pPr marL="285750" indent="-285750">
              <a:lnSpc>
                <a:spcPct val="90000"/>
              </a:lnSpc>
              <a:buFont typeface="Arial" panose="020B0604020202020204" pitchFamily="34" charset="0"/>
              <a:buChar char="•"/>
            </a:pPr>
            <a:r>
              <a:rPr lang="en-US" sz="2400" dirty="0"/>
              <a:t>UNIT 2 Chars</a:t>
            </a:r>
          </a:p>
          <a:p>
            <a:pPr marL="285750" indent="-285750">
              <a:lnSpc>
                <a:spcPct val="90000"/>
              </a:lnSpc>
              <a:buFont typeface="Arial" panose="020B0604020202020204" pitchFamily="34" charset="0"/>
              <a:buChar char="•"/>
            </a:pPr>
            <a:r>
              <a:rPr lang="en-US" sz="2400" dirty="0"/>
              <a:t>STEP 1 Chars</a:t>
            </a:r>
          </a:p>
          <a:p>
            <a:pPr>
              <a:lnSpc>
                <a:spcPct val="90000"/>
              </a:lnSpc>
            </a:pPr>
            <a:endParaRPr lang="en-US" sz="2400" dirty="0"/>
          </a:p>
          <a:p>
            <a:pPr>
              <a:lnSpc>
                <a:spcPct val="90000"/>
              </a:lnSpc>
            </a:pPr>
            <a:r>
              <a:rPr lang="en-US" sz="2400" dirty="0"/>
              <a:t>For example JOBA.AA.01.1</a:t>
            </a:r>
          </a:p>
          <a:p>
            <a:pPr>
              <a:lnSpc>
                <a:spcPct val="90000"/>
              </a:lnSpc>
            </a:pPr>
            <a:r>
              <a:rPr lang="en-US" sz="2400" dirty="0"/>
              <a:t>Units can be 1 or 2 Step</a:t>
            </a:r>
          </a:p>
          <a:p>
            <a:pPr>
              <a:lnSpc>
                <a:spcPct val="90000"/>
              </a:lnSpc>
            </a:pPr>
            <a:r>
              <a:rPr lang="en-US" sz="2400" dirty="0"/>
              <a:t>Segment to segment dependencies</a:t>
            </a:r>
          </a:p>
          <a:p>
            <a:pPr>
              <a:lnSpc>
                <a:spcPct val="90000"/>
              </a:lnSpc>
            </a:pPr>
            <a:r>
              <a:rPr lang="en-US" sz="2400" dirty="0"/>
              <a:t>Multiple Units facilitate key range parallel processing</a:t>
            </a:r>
          </a:p>
          <a:p>
            <a:pPr>
              <a:lnSpc>
                <a:spcPct val="90000"/>
              </a:lnSpc>
            </a:pPr>
            <a:r>
              <a:rPr lang="en-US" sz="2400" dirty="0"/>
              <a:t>Alias names are used to give more meaningful names</a:t>
            </a:r>
          </a:p>
          <a:p>
            <a:endParaRPr lang="en-US" dirty="0"/>
          </a:p>
        </p:txBody>
      </p:sp>
    </p:spTree>
    <p:extLst>
      <p:ext uri="{BB962C8B-B14F-4D97-AF65-F5344CB8AC3E}">
        <p14:creationId xmlns:p14="http://schemas.microsoft.com/office/powerpoint/2010/main" val="1535519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buFont typeface="Arial" panose="020B0604020202020204" pitchFamily="34" charset="0"/>
              <a:buChar char="•"/>
            </a:pPr>
            <a:r>
              <a:rPr lang="en-US" sz="2400" dirty="0"/>
              <a:t>JOB 4 Chars</a:t>
            </a:r>
          </a:p>
          <a:p>
            <a:pPr marL="285750" indent="-285750">
              <a:lnSpc>
                <a:spcPct val="90000"/>
              </a:lnSpc>
              <a:buFont typeface="Arial" panose="020B0604020202020204" pitchFamily="34" charset="0"/>
              <a:buChar char="•"/>
            </a:pPr>
            <a:r>
              <a:rPr lang="en-US" sz="2400" dirty="0"/>
              <a:t>SEGMENT 2 Chars</a:t>
            </a:r>
          </a:p>
          <a:p>
            <a:pPr marL="285750" indent="-285750">
              <a:lnSpc>
                <a:spcPct val="90000"/>
              </a:lnSpc>
              <a:buFont typeface="Arial" panose="020B0604020202020204" pitchFamily="34" charset="0"/>
              <a:buChar char="•"/>
            </a:pPr>
            <a:r>
              <a:rPr lang="en-US" sz="2400" dirty="0"/>
              <a:t>UNIT 2 Chars</a:t>
            </a:r>
          </a:p>
          <a:p>
            <a:pPr marL="285750" indent="-285750">
              <a:lnSpc>
                <a:spcPct val="90000"/>
              </a:lnSpc>
              <a:buFont typeface="Arial" panose="020B0604020202020204" pitchFamily="34" charset="0"/>
              <a:buChar char="•"/>
            </a:pPr>
            <a:r>
              <a:rPr lang="en-US" sz="2400" dirty="0"/>
              <a:t>STEP 1 Chars</a:t>
            </a:r>
          </a:p>
          <a:p>
            <a:pPr>
              <a:lnSpc>
                <a:spcPct val="90000"/>
              </a:lnSpc>
            </a:pPr>
            <a:endParaRPr lang="en-US" sz="2400" dirty="0"/>
          </a:p>
          <a:p>
            <a:pPr>
              <a:lnSpc>
                <a:spcPct val="90000"/>
              </a:lnSpc>
            </a:pPr>
            <a:r>
              <a:rPr lang="en-US" sz="2400" dirty="0"/>
              <a:t>For example JOBA.AA.01.1</a:t>
            </a:r>
          </a:p>
          <a:p>
            <a:pPr>
              <a:lnSpc>
                <a:spcPct val="90000"/>
              </a:lnSpc>
            </a:pPr>
            <a:r>
              <a:rPr lang="en-US" sz="2400" dirty="0"/>
              <a:t>Units can be 1 or 2 Step</a:t>
            </a:r>
          </a:p>
          <a:p>
            <a:pPr>
              <a:lnSpc>
                <a:spcPct val="90000"/>
              </a:lnSpc>
            </a:pPr>
            <a:r>
              <a:rPr lang="en-US" sz="2400" dirty="0"/>
              <a:t>Segment to segment dependencies</a:t>
            </a:r>
          </a:p>
          <a:p>
            <a:pPr>
              <a:lnSpc>
                <a:spcPct val="90000"/>
              </a:lnSpc>
            </a:pPr>
            <a:r>
              <a:rPr lang="en-US" sz="2400" dirty="0"/>
              <a:t>Multiple Units facilitate key range parallel processing</a:t>
            </a:r>
          </a:p>
          <a:p>
            <a:pPr>
              <a:lnSpc>
                <a:spcPct val="90000"/>
              </a:lnSpc>
            </a:pPr>
            <a:r>
              <a:rPr lang="en-US" sz="2400" dirty="0"/>
              <a:t>Alias names are used to give more meaningful names</a:t>
            </a:r>
          </a:p>
          <a:p>
            <a:endParaRPr lang="en-US" dirty="0"/>
          </a:p>
        </p:txBody>
      </p:sp>
    </p:spTree>
    <p:extLst>
      <p:ext uri="{BB962C8B-B14F-4D97-AF65-F5344CB8AC3E}">
        <p14:creationId xmlns:p14="http://schemas.microsoft.com/office/powerpoint/2010/main" val="3761123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28626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 indent="0">
              <a:buNone/>
            </a:pPr>
            <a:r>
              <a:rPr lang="en-US" b="1" dirty="0"/>
              <a:t>Job Start Time</a:t>
            </a:r>
          </a:p>
          <a:p>
            <a:pPr marL="9144" indent="0">
              <a:buNone/>
            </a:pPr>
            <a:r>
              <a:rPr lang="en-US" dirty="0"/>
              <a:t>On the CJB screen</a:t>
            </a:r>
          </a:p>
          <a:p>
            <a:pPr marL="9144" indent="0">
              <a:buNone/>
            </a:pPr>
            <a:endParaRPr lang="en-US" b="1" dirty="0"/>
          </a:p>
          <a:p>
            <a:pPr marL="9144" indent="0">
              <a:buNone/>
            </a:pPr>
            <a:r>
              <a:rPr lang="en-US" b="1" dirty="0"/>
              <a:t>Prepare Phase</a:t>
            </a:r>
          </a:p>
          <a:p>
            <a:pPr marL="9144" indent="0">
              <a:buNone/>
            </a:pPr>
            <a:r>
              <a:rPr lang="en-US" dirty="0"/>
              <a:t>Is run for each BMON</a:t>
            </a:r>
          </a:p>
          <a:p>
            <a:pPr marL="9144" indent="0">
              <a:buNone/>
            </a:pPr>
            <a:r>
              <a:rPr lang="en-US" dirty="0"/>
              <a:t>Prepares a BMON schedule of:</a:t>
            </a:r>
          </a:p>
          <a:p>
            <a:pPr marL="9144" indent="0">
              <a:buNone/>
            </a:pPr>
            <a:r>
              <a:rPr lang="en-US" dirty="0"/>
              <a:t>Jobs (J), Segments (S), Units (U)</a:t>
            </a:r>
          </a:p>
          <a:p>
            <a:pPr marL="9144" indent="0">
              <a:buNone/>
            </a:pPr>
            <a:endParaRPr lang="en-US" dirty="0"/>
          </a:p>
          <a:p>
            <a:pPr marL="9144" indent="0">
              <a:buNone/>
            </a:pPr>
            <a:r>
              <a:rPr lang="en-US" dirty="0"/>
              <a:t>Determines dependencies</a:t>
            </a:r>
          </a:p>
          <a:p>
            <a:pPr marL="9144" indent="0">
              <a:buNone/>
            </a:pPr>
            <a:r>
              <a:rPr lang="en-US" dirty="0"/>
              <a:t>Creates two disk files:</a:t>
            </a:r>
          </a:p>
          <a:p>
            <a:pPr marL="9144" indent="0">
              <a:buNone/>
            </a:pPr>
            <a:r>
              <a:rPr lang="en-US" dirty="0" err="1"/>
              <a:t>Loadlist</a:t>
            </a:r>
            <a:r>
              <a:rPr lang="en-US" dirty="0"/>
              <a:t> &amp; Build</a:t>
            </a:r>
          </a:p>
          <a:p>
            <a:pPr marL="9144" indent="0">
              <a:buNone/>
            </a:pPr>
            <a:endParaRPr lang="en-US" dirty="0"/>
          </a:p>
          <a:p>
            <a:pPr marL="9144" indent="0">
              <a:buNone/>
            </a:pPr>
            <a:r>
              <a:rPr lang="en-US" b="1" dirty="0" err="1"/>
              <a:t>Loadlist</a:t>
            </a:r>
            <a:endParaRPr lang="en-US" b="1" dirty="0"/>
          </a:p>
          <a:p>
            <a:pPr marL="9144" indent="0">
              <a:buNone/>
            </a:pPr>
            <a:r>
              <a:rPr lang="en-US" dirty="0"/>
              <a:t>Mandatory field in PRC screen</a:t>
            </a:r>
          </a:p>
          <a:p>
            <a:pPr marL="9144" indent="0">
              <a:buNone/>
            </a:pPr>
            <a:r>
              <a:rPr lang="en-US" dirty="0"/>
              <a:t>Lists Jobs, Segments &amp; Units scheduled to run</a:t>
            </a:r>
          </a:p>
          <a:p>
            <a:pPr marL="9144" indent="0">
              <a:buNone/>
            </a:pPr>
            <a:r>
              <a:rPr lang="en-US" dirty="0"/>
              <a:t>Displays dependencies &amp; re-worked dependencies</a:t>
            </a:r>
          </a:p>
          <a:p>
            <a:pPr marL="9144" indent="0">
              <a:buNone/>
            </a:pPr>
            <a:r>
              <a:rPr lang="en-US" dirty="0"/>
              <a:t>Displays J, S, U not scheduled to run</a:t>
            </a:r>
          </a:p>
          <a:p>
            <a:pPr marL="9144" indent="0">
              <a:buNone/>
            </a:pPr>
            <a:r>
              <a:rPr lang="en-US" b="1" dirty="0"/>
              <a:t>Build File</a:t>
            </a:r>
          </a:p>
          <a:p>
            <a:pPr marL="9144" indent="0">
              <a:buNone/>
            </a:pPr>
            <a:r>
              <a:rPr lang="en-US" dirty="0"/>
              <a:t>Mandatory field</a:t>
            </a:r>
          </a:p>
          <a:p>
            <a:pPr marL="9144" indent="0">
              <a:buNone/>
            </a:pPr>
            <a:r>
              <a:rPr lang="en-US" dirty="0"/>
              <a:t>Provides actual BCOM commands to Build process to build a BMON</a:t>
            </a:r>
          </a:p>
          <a:p>
            <a:pPr marL="9144" indent="0">
              <a:buNone/>
            </a:pPr>
            <a:r>
              <a:rPr lang="en-US" b="1" dirty="0"/>
              <a:t>Job Start Time</a:t>
            </a:r>
          </a:p>
          <a:p>
            <a:pPr marL="9144" indent="0">
              <a:buNone/>
            </a:pPr>
            <a:r>
              <a:rPr lang="en-US" dirty="0"/>
              <a:t>On the CJB screen</a:t>
            </a:r>
          </a:p>
          <a:p>
            <a:pPr marL="9144" indent="0">
              <a:buNone/>
            </a:pPr>
            <a:endParaRPr lang="en-US" b="1" dirty="0"/>
          </a:p>
          <a:p>
            <a:pPr marL="9144" indent="0">
              <a:buNone/>
            </a:pPr>
            <a:r>
              <a:rPr lang="en-US" b="1" dirty="0"/>
              <a:t>Prepare Phase</a:t>
            </a:r>
          </a:p>
          <a:p>
            <a:pPr marL="9144" indent="0">
              <a:buNone/>
            </a:pPr>
            <a:r>
              <a:rPr lang="en-US" dirty="0"/>
              <a:t>Is run for each BMON</a:t>
            </a:r>
          </a:p>
          <a:p>
            <a:pPr marL="9144" indent="0">
              <a:buNone/>
            </a:pPr>
            <a:r>
              <a:rPr lang="en-US" dirty="0"/>
              <a:t>Prepares a BMON schedule of:</a:t>
            </a:r>
          </a:p>
          <a:p>
            <a:pPr marL="9144" indent="0">
              <a:buNone/>
            </a:pPr>
            <a:r>
              <a:rPr lang="en-US" dirty="0"/>
              <a:t>Jobs (J), Segments (S), Units (U)</a:t>
            </a:r>
          </a:p>
          <a:p>
            <a:pPr marL="9144" indent="0">
              <a:buNone/>
            </a:pPr>
            <a:endParaRPr lang="en-US" dirty="0"/>
          </a:p>
          <a:p>
            <a:pPr marL="9144" indent="0">
              <a:buNone/>
            </a:pPr>
            <a:r>
              <a:rPr lang="en-US" dirty="0"/>
              <a:t>Determines dependencies</a:t>
            </a:r>
          </a:p>
          <a:p>
            <a:pPr marL="9144" indent="0">
              <a:buNone/>
            </a:pPr>
            <a:r>
              <a:rPr lang="en-US" dirty="0"/>
              <a:t>Creates two disk files:</a:t>
            </a:r>
          </a:p>
          <a:p>
            <a:pPr marL="9144" indent="0">
              <a:buNone/>
            </a:pPr>
            <a:r>
              <a:rPr lang="en-US" dirty="0" err="1"/>
              <a:t>Loadlist</a:t>
            </a:r>
            <a:r>
              <a:rPr lang="en-US" dirty="0"/>
              <a:t> &amp; Build</a:t>
            </a:r>
          </a:p>
          <a:p>
            <a:pPr marL="9144" indent="0">
              <a:buNone/>
            </a:pPr>
            <a:endParaRPr lang="en-US" dirty="0"/>
          </a:p>
          <a:p>
            <a:pPr marL="9144" indent="0">
              <a:buNone/>
            </a:pPr>
            <a:r>
              <a:rPr lang="en-US" b="1" dirty="0" err="1"/>
              <a:t>Loadlist</a:t>
            </a:r>
            <a:endParaRPr lang="en-US" b="1" dirty="0"/>
          </a:p>
          <a:p>
            <a:pPr marL="9144" indent="0">
              <a:buNone/>
            </a:pPr>
            <a:r>
              <a:rPr lang="en-US" dirty="0"/>
              <a:t>Mandatory field in PRC screen</a:t>
            </a:r>
          </a:p>
          <a:p>
            <a:pPr marL="9144" indent="0">
              <a:buNone/>
            </a:pPr>
            <a:r>
              <a:rPr lang="en-US" dirty="0"/>
              <a:t>Lists Jobs, Segments &amp; Units scheduled to run</a:t>
            </a:r>
          </a:p>
          <a:p>
            <a:pPr marL="9144" indent="0">
              <a:buNone/>
            </a:pPr>
            <a:r>
              <a:rPr lang="en-US" dirty="0"/>
              <a:t>Displays dependencies &amp; re-worked dependencies</a:t>
            </a:r>
          </a:p>
          <a:p>
            <a:pPr marL="9144" indent="0">
              <a:buNone/>
            </a:pPr>
            <a:r>
              <a:rPr lang="en-US" dirty="0"/>
              <a:t>Displays J, S, U not scheduled to run</a:t>
            </a:r>
          </a:p>
          <a:p>
            <a:pPr marL="9144" indent="0">
              <a:buNone/>
            </a:pPr>
            <a:r>
              <a:rPr lang="en-US" b="1" dirty="0"/>
              <a:t>Build File</a:t>
            </a:r>
          </a:p>
          <a:p>
            <a:pPr marL="9144" indent="0">
              <a:buNone/>
            </a:pPr>
            <a:r>
              <a:rPr lang="en-US" dirty="0"/>
              <a:t>Mandatory field</a:t>
            </a:r>
          </a:p>
          <a:p>
            <a:pPr marL="9144" indent="0">
              <a:buNone/>
            </a:pPr>
            <a:r>
              <a:rPr lang="en-US" dirty="0"/>
              <a:t>Provides actual BCOM commands to Build process to build a BMON</a:t>
            </a:r>
          </a:p>
          <a:p>
            <a:endParaRPr lang="en-US" dirty="0"/>
          </a:p>
        </p:txBody>
      </p:sp>
    </p:spTree>
    <p:extLst>
      <p:ext uri="{BB962C8B-B14F-4D97-AF65-F5344CB8AC3E}">
        <p14:creationId xmlns:p14="http://schemas.microsoft.com/office/powerpoint/2010/main" val="4210131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64986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73546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47764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6818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88738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65788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36192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2979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400" kern="1200" dirty="0">
                <a:solidFill>
                  <a:schemeClr val="tx1"/>
                </a:solidFill>
                <a:effectLst/>
                <a:latin typeface="+mn-lt"/>
                <a:ea typeface="+mn-ea"/>
                <a:cs typeface="+mn-cs"/>
              </a:rPr>
              <a:t>In a world that is moving away from rigid timetables on single platforms into anytime flexible scheduling of complex business processes across multiple applications and platforms Enterprise clients need reliable tools to stay in control.</a:t>
            </a:r>
          </a:p>
          <a:p>
            <a:r>
              <a:rPr lang="en-GB" sz="2400" kern="1200" dirty="0">
                <a:solidFill>
                  <a:schemeClr val="tx1"/>
                </a:solidFill>
                <a:effectLst/>
                <a:latin typeface="+mn-lt"/>
                <a:ea typeface="+mn-ea"/>
                <a:cs typeface="+mn-cs"/>
              </a:rPr>
              <a:t> </a:t>
            </a:r>
          </a:p>
          <a:p>
            <a:r>
              <a:rPr lang="en-GB" sz="2400" kern="1200" dirty="0">
                <a:solidFill>
                  <a:schemeClr val="tx1"/>
                </a:solidFill>
                <a:effectLst/>
                <a:latin typeface="+mn-lt"/>
                <a:ea typeface="+mn-ea"/>
                <a:cs typeface="+mn-cs"/>
              </a:rPr>
              <a:t>Asking your skilled workers to monitor, support and maintain this environment is a big ask without the right tools.</a:t>
            </a:r>
          </a:p>
          <a:p>
            <a:r>
              <a:rPr lang="en-GB" sz="2400" kern="1200" dirty="0">
                <a:solidFill>
                  <a:schemeClr val="tx1"/>
                </a:solidFill>
                <a:effectLst/>
                <a:latin typeface="+mn-lt"/>
                <a:ea typeface="+mn-ea"/>
                <a:cs typeface="+mn-cs"/>
              </a:rPr>
              <a:t> </a:t>
            </a:r>
          </a:p>
          <a:p>
            <a:r>
              <a:rPr lang="en-GB" sz="2400" kern="1200" dirty="0">
                <a:solidFill>
                  <a:schemeClr val="tx1"/>
                </a:solidFill>
                <a:effectLst/>
                <a:latin typeface="+mn-lt"/>
                <a:ea typeface="+mn-ea"/>
                <a:cs typeface="+mn-cs"/>
              </a:rPr>
              <a:t>MultiBatch 10 provides an open environment with dynamic oversight and control that allow you to unleash your customer’s NonStop X investment.</a:t>
            </a:r>
          </a:p>
          <a:p>
            <a:endParaRPr lang="en-GB" dirty="0"/>
          </a:p>
          <a:p>
            <a:endParaRPr lang="en-US" dirty="0"/>
          </a:p>
        </p:txBody>
      </p:sp>
    </p:spTree>
    <p:extLst>
      <p:ext uri="{BB962C8B-B14F-4D97-AF65-F5344CB8AC3E}">
        <p14:creationId xmlns:p14="http://schemas.microsoft.com/office/powerpoint/2010/main" val="3796804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 indent="0">
              <a:buFontTx/>
              <a:buNone/>
            </a:pPr>
            <a:r>
              <a:rPr lang="en-GB" sz="2400" kern="1200" dirty="0">
                <a:solidFill>
                  <a:schemeClr val="tx1"/>
                </a:solidFill>
                <a:effectLst/>
                <a:latin typeface="+mn-lt"/>
                <a:ea typeface="+mn-ea"/>
                <a:cs typeface="+mn-cs"/>
              </a:rPr>
              <a:t>Workload automation (WLA) is the process of using software to schedule, initiate and execute business processes, transactions, workflows or other related tasks.</a:t>
            </a:r>
          </a:p>
          <a:p>
            <a:pPr marL="9144" indent="0">
              <a:buFontTx/>
              <a:buNone/>
            </a:pPr>
            <a:endParaRPr lang="en-GB" sz="2400" kern="1200" dirty="0">
              <a:solidFill>
                <a:schemeClr val="tx1"/>
              </a:solidFill>
              <a:effectLst/>
              <a:latin typeface="+mn-lt"/>
              <a:ea typeface="+mn-ea"/>
              <a:cs typeface="+mn-cs"/>
            </a:endParaRPr>
          </a:p>
          <a:p>
            <a:pPr marL="9144" indent="0">
              <a:buFontTx/>
              <a:buNone/>
            </a:pPr>
            <a:r>
              <a:rPr lang="en-US" dirty="0"/>
              <a:t>The use of workload automation allows for all of this processing to happen without human or manual intervention</a:t>
            </a:r>
          </a:p>
          <a:p>
            <a:endParaRPr lang="en-US" dirty="0"/>
          </a:p>
          <a:p>
            <a:r>
              <a:rPr lang="en-US" dirty="0"/>
              <a:t>Unlike other systems of automation, workload automation is less focused on time-based processing and more focused on real-time processing, predefined event-driven triggers and situational dependencies</a:t>
            </a:r>
          </a:p>
          <a:p>
            <a:endParaRPr lang="en-US" dirty="0"/>
          </a:p>
        </p:txBody>
      </p:sp>
    </p:spTree>
    <p:extLst>
      <p:ext uri="{BB962C8B-B14F-4D97-AF65-F5344CB8AC3E}">
        <p14:creationId xmlns:p14="http://schemas.microsoft.com/office/powerpoint/2010/main" val="3357674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 lvl="1" indent="0">
              <a:buFontTx/>
              <a:buNone/>
            </a:pPr>
            <a:r>
              <a:rPr lang="en-GB" sz="2400" dirty="0"/>
              <a:t>MultiBatch 10 is the only Workload Automation manager specifically designed for NonStop that is actively developed around Continuous Innovation principles.</a:t>
            </a:r>
          </a:p>
          <a:p>
            <a:pPr marL="91440" lvl="1" indent="0">
              <a:buFontTx/>
              <a:buNone/>
            </a:pPr>
            <a:endParaRPr lang="en-GB" sz="2400" dirty="0"/>
          </a:p>
          <a:p>
            <a:pPr marL="91440" lvl="1" indent="0">
              <a:buFontTx/>
              <a:buNone/>
            </a:pPr>
            <a:r>
              <a:rPr lang="en-GB" sz="2400" dirty="0"/>
              <a:t>It provides high-performance parallel processing combined with advanced operational control across your NonStop nodes from within a single interface. </a:t>
            </a:r>
          </a:p>
          <a:p>
            <a:pPr marL="91440" lvl="1" indent="0">
              <a:buFontTx/>
              <a:buNone/>
            </a:pPr>
            <a:endParaRPr lang="en-GB" sz="2400" dirty="0"/>
          </a:p>
          <a:p>
            <a:pPr marL="91440" lvl="1" indent="0">
              <a:buFontTx/>
              <a:buNone/>
            </a:pPr>
            <a:r>
              <a:rPr lang="en-GB" sz="2400" dirty="0"/>
              <a:t>MultiBatch delivers the enterprise-class capability for NonStop users with serious workload requirements.</a:t>
            </a:r>
          </a:p>
          <a:p>
            <a:pPr marL="91440" lvl="1" indent="0">
              <a:buFontTx/>
              <a:buNone/>
            </a:pPr>
            <a:endParaRPr lang="en-GB" sz="2400" dirty="0"/>
          </a:p>
          <a:p>
            <a:pPr marL="91440" lvl="1" indent="0">
              <a:buFontTx/>
              <a:buNone/>
            </a:pPr>
            <a:r>
              <a:rPr lang="en-GB" sz="2400" dirty="0"/>
              <a:t>It can be compared with NetBatch but is more customizable and has the benefit of continuous investment in development. We’ll explore some of the competitors to MultiBatch towards the end of the presentation.</a:t>
            </a:r>
          </a:p>
          <a:p>
            <a:endParaRPr lang="en-US" dirty="0"/>
          </a:p>
        </p:txBody>
      </p:sp>
    </p:spTree>
    <p:extLst>
      <p:ext uri="{BB962C8B-B14F-4D97-AF65-F5344CB8AC3E}">
        <p14:creationId xmlns:p14="http://schemas.microsoft.com/office/powerpoint/2010/main" val="501639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GB" dirty="0">
                <a:solidFill>
                  <a:schemeClr val="tx1"/>
                </a:solidFill>
              </a:rPr>
              <a:t>In today’s presentation, we’ll focus</a:t>
            </a:r>
            <a:r>
              <a:rPr lang="en-GB" baseline="0" dirty="0">
                <a:solidFill>
                  <a:schemeClr val="tx1"/>
                </a:solidFill>
              </a:rPr>
              <a:t> on the following aspects of MultiBatch. </a:t>
            </a:r>
          </a:p>
          <a:p>
            <a:pPr marL="285750" indent="-285750">
              <a:buFont typeface="Wingdings" charset="2"/>
              <a:buChar char="q"/>
            </a:pPr>
            <a:r>
              <a:rPr lang="en-GB" dirty="0">
                <a:solidFill>
                  <a:srgbClr val="000099"/>
                </a:solidFill>
              </a:rPr>
              <a:t>Prescriptive Approach -</a:t>
            </a:r>
            <a:r>
              <a:rPr lang="en-GB" baseline="0" dirty="0">
                <a:solidFill>
                  <a:srgbClr val="000099"/>
                </a:solidFill>
              </a:rPr>
              <a:t> the unique design of MultiBatch</a:t>
            </a:r>
            <a:endParaRPr lang="en-GB" dirty="0">
              <a:solidFill>
                <a:srgbClr val="000099"/>
              </a:solidFill>
            </a:endParaRPr>
          </a:p>
          <a:p>
            <a:pPr marL="285750" indent="-285750">
              <a:buFont typeface="Wingdings" charset="2"/>
              <a:buChar char="q"/>
            </a:pPr>
            <a:r>
              <a:rPr lang="en-GB" dirty="0">
                <a:solidFill>
                  <a:srgbClr val="000099"/>
                </a:solidFill>
              </a:rPr>
              <a:t>Simplification – </a:t>
            </a:r>
            <a:r>
              <a:rPr lang="en-GB" baseline="0" dirty="0"/>
              <a:t>automatically migrate configurations between environments</a:t>
            </a:r>
            <a:endParaRPr lang="en-GB" dirty="0">
              <a:solidFill>
                <a:srgbClr val="000099"/>
              </a:solidFill>
            </a:endParaRPr>
          </a:p>
          <a:p>
            <a:pPr marL="285750" indent="-285750">
              <a:buFont typeface="Wingdings" charset="2"/>
              <a:buChar char="q"/>
            </a:pPr>
            <a:r>
              <a:rPr lang="en-GB" dirty="0">
                <a:solidFill>
                  <a:srgbClr val="000099"/>
                </a:solidFill>
              </a:rPr>
              <a:t>Validation – how</a:t>
            </a:r>
            <a:r>
              <a:rPr lang="en-GB" baseline="0" dirty="0">
                <a:solidFill>
                  <a:srgbClr val="000099"/>
                </a:solidFill>
              </a:rPr>
              <a:t> MultiBatch ensures that the correct job runs every time</a:t>
            </a:r>
          </a:p>
          <a:p>
            <a:pPr marL="285750" indent="-285750">
              <a:buFont typeface="Wingdings" charset="2"/>
              <a:buChar char="q"/>
            </a:pPr>
            <a:r>
              <a:rPr lang="en-GB" baseline="0" dirty="0">
                <a:solidFill>
                  <a:srgbClr val="000099"/>
                </a:solidFill>
              </a:rPr>
              <a:t>Pathway Interface - </a:t>
            </a:r>
            <a:r>
              <a:rPr lang="en-GB" baseline="0" dirty="0"/>
              <a:t>build manage and maintain complex schedules with ease</a:t>
            </a:r>
          </a:p>
          <a:p>
            <a:pPr marL="285750" indent="-285750">
              <a:buFont typeface="Wingdings" charset="2"/>
              <a:buChar char="q"/>
            </a:pPr>
            <a:r>
              <a:rPr lang="en-GB" baseline="0" dirty="0">
                <a:solidFill>
                  <a:srgbClr val="000099"/>
                </a:solidFill>
              </a:rPr>
              <a:t>DR – the power of </a:t>
            </a:r>
            <a:r>
              <a:rPr lang="en-GB" baseline="0" dirty="0" err="1">
                <a:solidFill>
                  <a:srgbClr val="000099"/>
                </a:solidFill>
              </a:rPr>
              <a:t>MultiBatch’s</a:t>
            </a:r>
            <a:r>
              <a:rPr lang="en-GB" baseline="0" dirty="0">
                <a:solidFill>
                  <a:srgbClr val="000099"/>
                </a:solidFill>
              </a:rPr>
              <a:t> built in disaster recovery</a:t>
            </a:r>
            <a:endParaRPr lang="en-GB" dirty="0">
              <a:solidFill>
                <a:srgbClr val="000099"/>
              </a:solidFill>
            </a:endParaRPr>
          </a:p>
          <a:p>
            <a:pPr marL="285750" indent="-285750">
              <a:buFont typeface="Wingdings" charset="2"/>
              <a:buChar char="q"/>
            </a:pPr>
            <a:r>
              <a:rPr lang="en-GB" dirty="0">
                <a:solidFill>
                  <a:srgbClr val="000099"/>
                </a:solidFill>
              </a:rPr>
              <a:t>Easy Adoption - </a:t>
            </a:r>
            <a:r>
              <a:rPr lang="en-GB" baseline="0" dirty="0"/>
              <a:t>no TACL programming skills required</a:t>
            </a:r>
            <a:endParaRPr lang="en-GB" dirty="0">
              <a:solidFill>
                <a:srgbClr val="000099"/>
              </a:solidFill>
            </a:endParaRPr>
          </a:p>
          <a:p>
            <a:pPr marL="285750" indent="-285750">
              <a:buFont typeface="Wingdings" charset="2"/>
              <a:buChar char="q"/>
            </a:pPr>
            <a:r>
              <a:rPr lang="en-GB" dirty="0">
                <a:solidFill>
                  <a:srgbClr val="000099"/>
                </a:solidFill>
              </a:rPr>
              <a:t>Security –</a:t>
            </a:r>
            <a:r>
              <a:rPr lang="en-GB" baseline="0" dirty="0">
                <a:solidFill>
                  <a:srgbClr val="000099"/>
                </a:solidFill>
              </a:rPr>
              <a:t> the built in security that comes with MultiBatch</a:t>
            </a:r>
            <a:r>
              <a:rPr lang="en-GB" dirty="0">
                <a:solidFill>
                  <a:srgbClr val="000099"/>
                </a:solidFill>
              </a:rPr>
              <a:t> </a:t>
            </a:r>
          </a:p>
          <a:p>
            <a:pPr marL="285750" indent="-285750">
              <a:buFont typeface="Wingdings" charset="2"/>
              <a:buChar char="q"/>
            </a:pPr>
            <a:r>
              <a:rPr lang="en-GB" dirty="0">
                <a:solidFill>
                  <a:srgbClr val="000099"/>
                </a:solidFill>
              </a:rPr>
              <a:t>Real-Time Status Monitoring – our single pane of glass that gives you real-time info</a:t>
            </a:r>
          </a:p>
          <a:p>
            <a:pPr marL="0" marR="0" lvl="0" indent="0" algn="l" defTabSz="914400" rtl="0" eaLnBrk="1" fontAlgn="auto" latinLnBrk="0" hangingPunct="1">
              <a:lnSpc>
                <a:spcPct val="100000"/>
              </a:lnSpc>
              <a:spcBef>
                <a:spcPts val="0"/>
              </a:spcBef>
              <a:spcAft>
                <a:spcPts val="0"/>
              </a:spcAft>
              <a:buClrTx/>
              <a:buSzPts val="1400"/>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Pts val="1400"/>
              <a:buFontTx/>
              <a:buNone/>
              <a:tabLst/>
              <a:defRPr/>
            </a:pPr>
            <a:r>
              <a:rPr lang="en-GB" dirty="0"/>
              <a:t>At</a:t>
            </a:r>
            <a:r>
              <a:rPr lang="en-GB" baseline="0" dirty="0"/>
              <a:t> the end of the slides we’ll run through any specific questions, including those that were highlighted in the </a:t>
            </a:r>
            <a:r>
              <a:rPr lang="en-GB" baseline="0" dirty="0" err="1"/>
              <a:t>PointNext</a:t>
            </a:r>
            <a:r>
              <a:rPr lang="en-GB" baseline="0" dirty="0"/>
              <a:t> training</a:t>
            </a:r>
            <a:endParaRPr lang="en-GB" dirty="0"/>
          </a:p>
          <a:p>
            <a:endParaRPr lang="en-US" dirty="0"/>
          </a:p>
        </p:txBody>
      </p:sp>
    </p:spTree>
    <p:extLst>
      <p:ext uri="{BB962C8B-B14F-4D97-AF65-F5344CB8AC3E}">
        <p14:creationId xmlns:p14="http://schemas.microsoft.com/office/powerpoint/2010/main" val="18338023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GB" dirty="0"/>
              <a:t>In complex</a:t>
            </a:r>
            <a:r>
              <a:rPr lang="en-GB" baseline="0" dirty="0"/>
              <a:t> environments, a prescriptive approach is better. Companies have invested the time to analyse and design the best optimal process. The expectation is for the schedule to carry out exactly what it was designed to do. Random operations add an element of unpredictability. Consistent and repeatable. </a:t>
            </a:r>
          </a:p>
          <a:p>
            <a:pPr marL="285750" indent="-285750">
              <a:buFont typeface="Wingdings" charset="2"/>
              <a:buChar char="q"/>
            </a:pPr>
            <a:r>
              <a:rPr lang="en-US" dirty="0">
                <a:solidFill>
                  <a:srgbClr val="000099"/>
                </a:solidFill>
              </a:rPr>
              <a:t>Instant reaction to schedules (a job starts exactly when and where you tell it to)</a:t>
            </a:r>
          </a:p>
          <a:p>
            <a:pPr marL="285750" indent="-285750">
              <a:buFont typeface="Wingdings" charset="2"/>
              <a:buChar char="q"/>
            </a:pPr>
            <a:r>
              <a:rPr lang="en-US" dirty="0">
                <a:solidFill>
                  <a:srgbClr val="000099"/>
                </a:solidFill>
              </a:rPr>
              <a:t>Jobs will never queue</a:t>
            </a:r>
          </a:p>
          <a:p>
            <a:pPr marL="285750" indent="-285750">
              <a:buFont typeface="Wingdings" charset="2"/>
              <a:buChar char="q"/>
            </a:pPr>
            <a:r>
              <a:rPr lang="en-US" dirty="0">
                <a:solidFill>
                  <a:srgbClr val="000099"/>
                </a:solidFill>
              </a:rPr>
              <a:t>No inconsistency, no variables. No temperamental behavior</a:t>
            </a:r>
          </a:p>
          <a:p>
            <a:pPr marL="285750" indent="-285750">
              <a:buFont typeface="Wingdings" charset="2"/>
              <a:buChar char="q"/>
            </a:pPr>
            <a:r>
              <a:rPr lang="en-US" dirty="0">
                <a:solidFill>
                  <a:srgbClr val="000099"/>
                </a:solidFill>
              </a:rPr>
              <a:t>Designing a schedule is simpler. Design flows directly</a:t>
            </a:r>
          </a:p>
          <a:p>
            <a:pPr marL="285750" indent="-285750">
              <a:buFont typeface="Wingdings" charset="2"/>
              <a:buChar char="q"/>
            </a:pPr>
            <a:r>
              <a:rPr lang="en-US" dirty="0">
                <a:solidFill>
                  <a:srgbClr val="000099"/>
                </a:solidFill>
              </a:rPr>
              <a:t>Point jobs at the desired and planned CPU, removing any ambiguity of where jobs are running</a:t>
            </a:r>
          </a:p>
          <a:p>
            <a:pPr marL="285750" indent="-285750">
              <a:buFont typeface="Wingdings" charset="2"/>
              <a:buChar char="q"/>
            </a:pPr>
            <a:r>
              <a:rPr lang="en-US" dirty="0">
                <a:solidFill>
                  <a:srgbClr val="000099"/>
                </a:solidFill>
              </a:rPr>
              <a:t>Scheduling optimization; if a job uses too much CPU on a day you can amend the Measure data</a:t>
            </a:r>
          </a:p>
          <a:p>
            <a:pPr marL="285750" indent="-285750">
              <a:buFont typeface="Wingdings" charset="2"/>
              <a:buChar char="q"/>
            </a:pPr>
            <a:r>
              <a:rPr lang="en-US" dirty="0">
                <a:solidFill>
                  <a:srgbClr val="000099"/>
                </a:solidFill>
              </a:rPr>
              <a:t>Highly predicative because processes run in the same CPU every time</a:t>
            </a:r>
          </a:p>
          <a:p>
            <a:endParaRPr lang="en-US" dirty="0"/>
          </a:p>
        </p:txBody>
      </p:sp>
    </p:spTree>
    <p:extLst>
      <p:ext uri="{BB962C8B-B14F-4D97-AF65-F5344CB8AC3E}">
        <p14:creationId xmlns:p14="http://schemas.microsoft.com/office/powerpoint/2010/main" val="34036826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GB" dirty="0"/>
              <a:t>Customers require multiple</a:t>
            </a:r>
            <a:r>
              <a:rPr lang="en-GB" baseline="0" dirty="0"/>
              <a:t> environments (e.g. TEST, TRIAL, PRODUCTION, DR). Schedules need to move between the environments with maximum portability and safety. </a:t>
            </a:r>
            <a:r>
              <a:rPr lang="en-GB" baseline="0" dirty="0" err="1"/>
              <a:t>MultiBatch’s</a:t>
            </a:r>
            <a:r>
              <a:rPr lang="en-GB" baseline="0" dirty="0"/>
              <a:t> Migrator removes the need for manual changes. Automatically migrate configurations between environments.</a:t>
            </a:r>
          </a:p>
          <a:p>
            <a:pPr marL="285750" indent="-285750">
              <a:buFont typeface="Wingdings" charset="2"/>
              <a:buChar char="q"/>
            </a:pPr>
            <a:r>
              <a:rPr lang="en-US" dirty="0">
                <a:solidFill>
                  <a:srgbClr val="000099"/>
                </a:solidFill>
              </a:rPr>
              <a:t>There are no manual changes to be made, therefore risk is massively reduced</a:t>
            </a:r>
          </a:p>
          <a:p>
            <a:pPr marL="285750" indent="-285750">
              <a:buFont typeface="Wingdings" charset="2"/>
              <a:buChar char="q"/>
            </a:pPr>
            <a:r>
              <a:rPr lang="en-US" dirty="0">
                <a:solidFill>
                  <a:srgbClr val="000099"/>
                </a:solidFill>
              </a:rPr>
              <a:t>Simplifies the Change / Release process</a:t>
            </a:r>
          </a:p>
          <a:p>
            <a:pPr marL="285750" indent="-285750">
              <a:buFont typeface="Wingdings" charset="2"/>
              <a:buChar char="q"/>
            </a:pPr>
            <a:r>
              <a:rPr lang="en-US" dirty="0">
                <a:solidFill>
                  <a:srgbClr val="000099"/>
                </a:solidFill>
              </a:rPr>
              <a:t>A single file is used to migrate a schedule</a:t>
            </a:r>
          </a:p>
          <a:p>
            <a:pPr marL="285750" indent="-285750">
              <a:buFont typeface="Wingdings" charset="2"/>
              <a:buChar char="q"/>
            </a:pPr>
            <a:r>
              <a:rPr lang="en-US" dirty="0">
                <a:solidFill>
                  <a:srgbClr val="000099"/>
                </a:solidFill>
              </a:rPr>
              <a:t>Changes made on a TEST node can be migrated to PRODUCT node with zero config modifications</a:t>
            </a:r>
          </a:p>
          <a:p>
            <a:pPr marL="285750" indent="-285750">
              <a:buFont typeface="Wingdings" charset="2"/>
              <a:buChar char="q"/>
            </a:pPr>
            <a:r>
              <a:rPr lang="en-US" dirty="0">
                <a:solidFill>
                  <a:srgbClr val="000099"/>
                </a:solidFill>
              </a:rPr>
              <a:t>Better auditability – meets auditor requirements which is becoming increasingly high on a CTO or IT Director’s agenda</a:t>
            </a:r>
          </a:p>
          <a:p>
            <a:pPr marL="285750" indent="-285750">
              <a:buFont typeface="Wingdings" charset="2"/>
              <a:buChar char="q"/>
            </a:pPr>
            <a:r>
              <a:rPr lang="en-US" dirty="0">
                <a:solidFill>
                  <a:srgbClr val="000099"/>
                </a:solidFill>
              </a:rPr>
              <a:t>The schedule is compressed into a single, portable file with is totally self contained</a:t>
            </a:r>
          </a:p>
          <a:p>
            <a:pPr marL="285750" indent="-285750">
              <a:buFont typeface="Wingdings" charset="2"/>
              <a:buChar char="q"/>
            </a:pPr>
            <a:r>
              <a:rPr lang="en-US" dirty="0">
                <a:solidFill>
                  <a:srgbClr val="000099"/>
                </a:solidFill>
              </a:rPr>
              <a:t>No need to copy TACL scripts, calendar files, </a:t>
            </a:r>
            <a:r>
              <a:rPr lang="en-US" dirty="0" err="1">
                <a:solidFill>
                  <a:srgbClr val="000099"/>
                </a:solidFill>
              </a:rPr>
              <a:t>etc</a:t>
            </a:r>
            <a:r>
              <a:rPr lang="en-US" dirty="0">
                <a:solidFill>
                  <a:srgbClr val="000099"/>
                </a:solidFill>
              </a:rPr>
              <a:t> or other supporting files to new environments</a:t>
            </a:r>
          </a:p>
          <a:p>
            <a:endParaRPr lang="en-US" dirty="0"/>
          </a:p>
        </p:txBody>
      </p:sp>
    </p:spTree>
    <p:extLst>
      <p:ext uri="{BB962C8B-B14F-4D97-AF65-F5344CB8AC3E}">
        <p14:creationId xmlns:p14="http://schemas.microsoft.com/office/powerpoint/2010/main" val="2652927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solidFill>
                  <a:srgbClr val="000099"/>
                </a:solidFill>
              </a:rPr>
              <a:t>Produce a virtual copy of the batch schedule and validate it before running it. Get a preflight check to meet scheduling and dependency requirements.</a:t>
            </a:r>
            <a:r>
              <a:rPr lang="en-US" baseline="0" dirty="0">
                <a:solidFill>
                  <a:srgbClr val="000099"/>
                </a:solidFill>
              </a:rPr>
              <a:t> Avoid costly mistakes by ensuring jobs always run in sequence.</a:t>
            </a:r>
          </a:p>
          <a:p>
            <a:pPr marL="285750" indent="-285750">
              <a:buFont typeface="Wingdings" charset="2"/>
              <a:buChar char="q"/>
            </a:pPr>
            <a:r>
              <a:rPr lang="en-US" dirty="0" err="1">
                <a:solidFill>
                  <a:srgbClr val="000099"/>
                </a:solidFill>
              </a:rPr>
              <a:t>CheckStart</a:t>
            </a:r>
            <a:r>
              <a:rPr lang="en-US" dirty="0">
                <a:solidFill>
                  <a:srgbClr val="000099"/>
                </a:solidFill>
              </a:rPr>
              <a:t> in MultiBatch validates sequencing (especially useful when restarting a failed schedule)</a:t>
            </a:r>
          </a:p>
          <a:p>
            <a:pPr marL="285750" indent="-285750">
              <a:buFont typeface="Wingdings" charset="2"/>
              <a:buChar char="q"/>
            </a:pPr>
            <a:r>
              <a:rPr lang="en-US" dirty="0">
                <a:solidFill>
                  <a:srgbClr val="000099"/>
                </a:solidFill>
              </a:rPr>
              <a:t>Prepare facility provides Include / Exclude processing. A job that shouldn’t run, can’t, as it’s not loaded</a:t>
            </a:r>
          </a:p>
          <a:p>
            <a:pPr marL="285750" indent="-285750">
              <a:buFont typeface="Wingdings" charset="2"/>
              <a:buChar char="q"/>
            </a:pPr>
            <a:r>
              <a:rPr lang="en-US" dirty="0">
                <a:solidFill>
                  <a:srgbClr val="000099"/>
                </a:solidFill>
              </a:rPr>
              <a:t>The Prepare facility also allows schedule checking for advance dates</a:t>
            </a:r>
          </a:p>
          <a:p>
            <a:pPr marL="285750" indent="-285750">
              <a:buFont typeface="Wingdings" charset="2"/>
              <a:buChar char="q"/>
            </a:pPr>
            <a:r>
              <a:rPr lang="en-US" dirty="0">
                <a:solidFill>
                  <a:srgbClr val="000099"/>
                </a:solidFill>
              </a:rPr>
              <a:t>Increase customer satisfaction by ensuring regularity and meeting SLA’s</a:t>
            </a:r>
          </a:p>
          <a:p>
            <a:pPr marL="285750" indent="-285750">
              <a:buFont typeface="Wingdings" charset="2"/>
              <a:buChar char="q"/>
            </a:pPr>
            <a:r>
              <a:rPr lang="en-US" dirty="0">
                <a:solidFill>
                  <a:srgbClr val="000099"/>
                </a:solidFill>
              </a:rPr>
              <a:t>Be confident that the schedule configuration is correct before running it</a:t>
            </a:r>
          </a:p>
          <a:p>
            <a:pPr marL="285750" indent="-285750">
              <a:buFont typeface="Wingdings" charset="2"/>
              <a:buChar char="q"/>
            </a:pPr>
            <a:r>
              <a:rPr lang="en-US" dirty="0">
                <a:solidFill>
                  <a:srgbClr val="000099"/>
                </a:solidFill>
              </a:rPr>
              <a:t>Pathway provides the user with validation of configured values</a:t>
            </a:r>
          </a:p>
          <a:p>
            <a:endParaRPr lang="en-US" dirty="0"/>
          </a:p>
        </p:txBody>
      </p:sp>
    </p:spTree>
    <p:extLst>
      <p:ext uri="{BB962C8B-B14F-4D97-AF65-F5344CB8AC3E}">
        <p14:creationId xmlns:p14="http://schemas.microsoft.com/office/powerpoint/2010/main" val="17310253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solidFill>
                  <a:srgbClr val="000099"/>
                </a:solidFill>
              </a:rPr>
              <a:t>Produce a virtual copy of the batch schedule and validate it before running it. Get a preflight check to meet scheduling and dependency requirements.</a:t>
            </a:r>
            <a:r>
              <a:rPr lang="en-US" baseline="0" dirty="0">
                <a:solidFill>
                  <a:srgbClr val="000099"/>
                </a:solidFill>
              </a:rPr>
              <a:t> Avoid costly mistakes by ensuring jobs always run in sequence.</a:t>
            </a:r>
          </a:p>
          <a:p>
            <a:pPr marL="285750" indent="-285750">
              <a:buFont typeface="Wingdings" charset="2"/>
              <a:buChar char="q"/>
            </a:pPr>
            <a:r>
              <a:rPr lang="en-US" dirty="0" err="1">
                <a:solidFill>
                  <a:srgbClr val="000099"/>
                </a:solidFill>
              </a:rPr>
              <a:t>CheckStart</a:t>
            </a:r>
            <a:r>
              <a:rPr lang="en-US" dirty="0">
                <a:solidFill>
                  <a:srgbClr val="000099"/>
                </a:solidFill>
              </a:rPr>
              <a:t> in MultiBatch validates sequencing (especially useful when restarting a failed schedule)</a:t>
            </a:r>
          </a:p>
          <a:p>
            <a:pPr marL="285750" indent="-285750">
              <a:buFont typeface="Wingdings" charset="2"/>
              <a:buChar char="q"/>
            </a:pPr>
            <a:r>
              <a:rPr lang="en-US" dirty="0">
                <a:solidFill>
                  <a:srgbClr val="000099"/>
                </a:solidFill>
              </a:rPr>
              <a:t>Prepare facility provides Include / Exclude processing. A job that shouldn’t run, can’t, as it’s not loaded</a:t>
            </a:r>
          </a:p>
          <a:p>
            <a:pPr marL="285750" indent="-285750">
              <a:buFont typeface="Wingdings" charset="2"/>
              <a:buChar char="q"/>
            </a:pPr>
            <a:r>
              <a:rPr lang="en-US" dirty="0">
                <a:solidFill>
                  <a:srgbClr val="000099"/>
                </a:solidFill>
              </a:rPr>
              <a:t>The Prepare facility also allows schedule checking for advance dates</a:t>
            </a:r>
          </a:p>
          <a:p>
            <a:pPr marL="285750" indent="-285750">
              <a:buFont typeface="Wingdings" charset="2"/>
              <a:buChar char="q"/>
            </a:pPr>
            <a:r>
              <a:rPr lang="en-US" dirty="0">
                <a:solidFill>
                  <a:srgbClr val="000099"/>
                </a:solidFill>
              </a:rPr>
              <a:t>Increase customer satisfaction by ensuring regularity and meeting SLA’s</a:t>
            </a:r>
          </a:p>
          <a:p>
            <a:pPr marL="285750" indent="-285750">
              <a:buFont typeface="Wingdings" charset="2"/>
              <a:buChar char="q"/>
            </a:pPr>
            <a:r>
              <a:rPr lang="en-US" dirty="0">
                <a:solidFill>
                  <a:srgbClr val="000099"/>
                </a:solidFill>
              </a:rPr>
              <a:t>Be confident that the schedule configuration is correct before running it</a:t>
            </a:r>
          </a:p>
          <a:p>
            <a:pPr marL="285750" indent="-285750">
              <a:buFont typeface="Wingdings" charset="2"/>
              <a:buChar char="q"/>
            </a:pPr>
            <a:r>
              <a:rPr lang="en-US" dirty="0">
                <a:solidFill>
                  <a:srgbClr val="000099"/>
                </a:solidFill>
              </a:rPr>
              <a:t>Pathway provides the user with validation of configured values</a:t>
            </a:r>
          </a:p>
          <a:p>
            <a:endParaRPr lang="en-US" dirty="0"/>
          </a:p>
        </p:txBody>
      </p:sp>
    </p:spTree>
    <p:extLst>
      <p:ext uri="{BB962C8B-B14F-4D97-AF65-F5344CB8AC3E}">
        <p14:creationId xmlns:p14="http://schemas.microsoft.com/office/powerpoint/2010/main" val="772098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solidFill>
                  <a:schemeClr val="tx1"/>
                </a:solidFill>
              </a:rPr>
              <a:t>With MultiBatch, you can</a:t>
            </a:r>
            <a:r>
              <a:rPr lang="en-GB" baseline="0" dirty="0">
                <a:solidFill>
                  <a:schemeClr val="tx1"/>
                </a:solidFill>
              </a:rPr>
              <a:t> recover a schedule with 2 simple commands. Resume processing from the point of failure. The MultiBatch environment and recovery files are TMF protected, </a:t>
            </a:r>
            <a:r>
              <a:rPr lang="en-US" dirty="0">
                <a:solidFill>
                  <a:srgbClr val="000099"/>
                </a:solidFill>
              </a:rPr>
              <a:t>MultiBatch is easily adopted by new users, despite the power that it offers.</a:t>
            </a:r>
            <a:r>
              <a:rPr lang="en-US" baseline="0" dirty="0">
                <a:solidFill>
                  <a:srgbClr val="000099"/>
                </a:solidFill>
              </a:rPr>
              <a:t> Users who train in MultiBatch can create and run batch processes without TACL programming. It’s easy to create complex, powerful and precise schedules, empowering a new generation of NonStop users. </a:t>
            </a:r>
          </a:p>
          <a:p>
            <a:pPr marL="285750" indent="-285750">
              <a:buFont typeface="Wingdings" charset="2"/>
              <a:buChar char="q"/>
            </a:pPr>
            <a:r>
              <a:rPr lang="en-US" dirty="0">
                <a:solidFill>
                  <a:srgbClr val="000099"/>
                </a:solidFill>
              </a:rPr>
              <a:t>Menu driven process</a:t>
            </a:r>
          </a:p>
          <a:p>
            <a:pPr marL="285750" indent="-285750">
              <a:buFont typeface="Wingdings" charset="2"/>
              <a:buChar char="q"/>
            </a:pPr>
            <a:r>
              <a:rPr lang="en-US" dirty="0">
                <a:solidFill>
                  <a:srgbClr val="000099"/>
                </a:solidFill>
              </a:rPr>
              <a:t>Validation checking before insertion to a database</a:t>
            </a:r>
          </a:p>
          <a:p>
            <a:pPr marL="285750" indent="-285750">
              <a:buFont typeface="Wingdings" charset="2"/>
              <a:buChar char="q"/>
            </a:pPr>
            <a:r>
              <a:rPr lang="en-US" dirty="0">
                <a:solidFill>
                  <a:srgbClr val="000099"/>
                </a:solidFill>
              </a:rPr>
              <a:t>Online help</a:t>
            </a:r>
          </a:p>
          <a:p>
            <a:pPr marL="285750" indent="-285750">
              <a:buFont typeface="Wingdings" charset="2"/>
              <a:buChar char="q"/>
            </a:pPr>
            <a:r>
              <a:rPr lang="en-US" dirty="0">
                <a:solidFill>
                  <a:srgbClr val="000099"/>
                </a:solidFill>
              </a:rPr>
              <a:t>Easy migration</a:t>
            </a:r>
          </a:p>
          <a:p>
            <a:pPr marL="285750" indent="-285750">
              <a:buFont typeface="Wingdings" charset="2"/>
              <a:buChar char="q"/>
            </a:pPr>
            <a:r>
              <a:rPr lang="en-US" dirty="0">
                <a:solidFill>
                  <a:srgbClr val="000099"/>
                </a:solidFill>
              </a:rPr>
              <a:t>Run Guardian and OSS applications within the same schedule</a:t>
            </a:r>
          </a:p>
          <a:p>
            <a:pPr marL="285750" indent="-285750">
              <a:buFont typeface="Wingdings" charset="2"/>
              <a:buChar char="q"/>
            </a:pPr>
            <a:r>
              <a:rPr lang="en-US" dirty="0">
                <a:solidFill>
                  <a:srgbClr val="000099"/>
                </a:solidFill>
              </a:rPr>
              <a:t>Single pane of glass for reporting activity</a:t>
            </a:r>
          </a:p>
          <a:p>
            <a:pPr marL="285750" indent="-285750">
              <a:buFont typeface="Wingdings" charset="2"/>
              <a:buChar char="q"/>
            </a:pPr>
            <a:r>
              <a:rPr lang="en-US" dirty="0">
                <a:solidFill>
                  <a:srgbClr val="000099"/>
                </a:solidFill>
              </a:rPr>
              <a:t>Reduce risk of configuration errors (e.g. typos in command line)</a:t>
            </a:r>
          </a:p>
          <a:p>
            <a:pPr marL="285750" indent="-285750">
              <a:buFont typeface="Wingdings" charset="2"/>
              <a:buChar char="q"/>
            </a:pPr>
            <a:r>
              <a:rPr lang="en-US" dirty="0">
                <a:solidFill>
                  <a:srgbClr val="000099"/>
                </a:solidFill>
              </a:rPr>
              <a:t>Self teach training (ZIP file, install macro, etc.)</a:t>
            </a:r>
          </a:p>
          <a:p>
            <a:pPr marL="285750" indent="-285750">
              <a:buFont typeface="Wingdings" charset="2"/>
              <a:buChar char="q"/>
            </a:pPr>
            <a:r>
              <a:rPr lang="en-US" dirty="0">
                <a:solidFill>
                  <a:srgbClr val="000099"/>
                </a:solidFill>
              </a:rPr>
              <a:t>All job parameters, sequencing and dependencies are maintained by MultiBatch</a:t>
            </a:r>
          </a:p>
          <a:p>
            <a:pPr marL="285750" indent="-285750">
              <a:buFont typeface="Wingdings" charset="2"/>
              <a:buChar char="q"/>
            </a:pPr>
            <a:endParaRPr lang="en-US" dirty="0">
              <a:solidFill>
                <a:srgbClr val="000099"/>
              </a:solidFill>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en-GB" baseline="0" dirty="0">
                <a:solidFill>
                  <a:schemeClr val="tx1"/>
                </a:solidFill>
              </a:rPr>
              <a:t> You can drastically reduce recovery time following a DR situation. Banks can rely on this to ensure they hit KPI’s and internal SLA’s. </a:t>
            </a:r>
            <a:endParaRPr lang="en-GB" dirty="0"/>
          </a:p>
          <a:p>
            <a:endParaRPr lang="en-US" dirty="0"/>
          </a:p>
        </p:txBody>
      </p:sp>
    </p:spTree>
    <p:extLst>
      <p:ext uri="{BB962C8B-B14F-4D97-AF65-F5344CB8AC3E}">
        <p14:creationId xmlns:p14="http://schemas.microsoft.com/office/powerpoint/2010/main" val="27827306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GB" dirty="0"/>
              <a:t>MultiBatch</a:t>
            </a:r>
            <a:r>
              <a:rPr lang="en-GB" baseline="0" dirty="0"/>
              <a:t> passes the highest levels of security as demanded by some of the most complex organisations. </a:t>
            </a:r>
          </a:p>
          <a:p>
            <a:pPr marL="285750" indent="-285750">
              <a:buFont typeface="Wingdings" charset="2"/>
              <a:buChar char="q"/>
            </a:pPr>
            <a:r>
              <a:rPr lang="en-GB" dirty="0">
                <a:solidFill>
                  <a:srgbClr val="000099"/>
                </a:solidFill>
              </a:rPr>
              <a:t>Validate login with </a:t>
            </a:r>
            <a:r>
              <a:rPr lang="en-GB" dirty="0" err="1">
                <a:solidFill>
                  <a:srgbClr val="000099"/>
                </a:solidFill>
              </a:rPr>
              <a:t>SafeGuard</a:t>
            </a:r>
            <a:endParaRPr lang="en-GB" dirty="0">
              <a:solidFill>
                <a:srgbClr val="000099"/>
              </a:solidFill>
            </a:endParaRPr>
          </a:p>
          <a:p>
            <a:pPr marL="285750" indent="-285750">
              <a:buFont typeface="Wingdings" charset="2"/>
              <a:buChar char="q"/>
            </a:pPr>
            <a:r>
              <a:rPr lang="en-GB" dirty="0">
                <a:solidFill>
                  <a:srgbClr val="000099"/>
                </a:solidFill>
              </a:rPr>
              <a:t>Full audit log of config and calendar changes</a:t>
            </a:r>
          </a:p>
          <a:p>
            <a:pPr marL="285750" indent="-285750">
              <a:buFont typeface="Wingdings" charset="2"/>
              <a:buChar char="q"/>
            </a:pPr>
            <a:r>
              <a:rPr lang="en-GB" dirty="0">
                <a:solidFill>
                  <a:srgbClr val="000099"/>
                </a:solidFill>
              </a:rPr>
              <a:t>No passwords are stored in MultiBatch </a:t>
            </a:r>
          </a:p>
          <a:p>
            <a:pPr marL="285750" indent="-285750">
              <a:buFont typeface="Wingdings" charset="2"/>
              <a:buChar char="q"/>
            </a:pPr>
            <a:r>
              <a:rPr lang="en-GB" dirty="0">
                <a:solidFill>
                  <a:srgbClr val="000099"/>
                </a:solidFill>
              </a:rPr>
              <a:t>Role based permissions to screens and schedules (via Pathway and Command Line)</a:t>
            </a:r>
          </a:p>
          <a:p>
            <a:pPr marL="285750" indent="-285750">
              <a:buFont typeface="Wingdings" charset="2"/>
              <a:buChar char="q"/>
            </a:pPr>
            <a:r>
              <a:rPr lang="en-GB" dirty="0">
                <a:solidFill>
                  <a:srgbClr val="000099"/>
                </a:solidFill>
              </a:rPr>
              <a:t>Entered passwords are masked</a:t>
            </a:r>
          </a:p>
          <a:p>
            <a:pPr marL="285750" indent="-285750">
              <a:buFont typeface="Wingdings" charset="2"/>
              <a:buChar char="q"/>
            </a:pPr>
            <a:r>
              <a:rPr lang="en-GB" dirty="0">
                <a:solidFill>
                  <a:srgbClr val="000099"/>
                </a:solidFill>
              </a:rPr>
              <a:t>No need to run as a Super User</a:t>
            </a:r>
          </a:p>
          <a:p>
            <a:pPr marL="285750" indent="-285750">
              <a:buFont typeface="Wingdings" charset="2"/>
              <a:buChar char="q"/>
            </a:pPr>
            <a:r>
              <a:rPr lang="en-GB" dirty="0">
                <a:solidFill>
                  <a:srgbClr val="000099"/>
                </a:solidFill>
              </a:rPr>
              <a:t>Compartmentalize specific schedules to improve security and efficiencies within a single environment</a:t>
            </a:r>
            <a:endParaRPr lang="en-GB" dirty="0"/>
          </a:p>
          <a:p>
            <a:endParaRPr lang="en-US" dirty="0"/>
          </a:p>
        </p:txBody>
      </p:sp>
    </p:spTree>
    <p:extLst>
      <p:ext uri="{BB962C8B-B14F-4D97-AF65-F5344CB8AC3E}">
        <p14:creationId xmlns:p14="http://schemas.microsoft.com/office/powerpoint/2010/main" val="39704377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GB" dirty="0"/>
              <a:t>Real-time monitoring</a:t>
            </a:r>
            <a:r>
              <a:rPr lang="en-GB" baseline="0" dirty="0"/>
              <a:t> </a:t>
            </a:r>
            <a:r>
              <a:rPr lang="en-GB" dirty="0"/>
              <a:t>of multiple</a:t>
            </a:r>
            <a:r>
              <a:rPr lang="en-GB" baseline="0" dirty="0"/>
              <a:t> nodes and multiple schedules. </a:t>
            </a:r>
          </a:p>
          <a:p>
            <a:pPr marL="285750" indent="-285750">
              <a:buFont typeface="Wingdings" charset="2"/>
              <a:buChar char="q"/>
            </a:pPr>
            <a:r>
              <a:rPr lang="en-US" dirty="0">
                <a:solidFill>
                  <a:srgbClr val="000099"/>
                </a:solidFill>
              </a:rPr>
              <a:t>Real-time status view in a single pane of glass</a:t>
            </a:r>
          </a:p>
          <a:p>
            <a:pPr marL="285750" indent="-285750">
              <a:buFont typeface="Wingdings" charset="2"/>
              <a:buChar char="q"/>
            </a:pPr>
            <a:r>
              <a:rPr lang="en-US" dirty="0">
                <a:solidFill>
                  <a:srgbClr val="000099"/>
                </a:solidFill>
              </a:rPr>
              <a:t>Early warning system is in place, with EMS events created if a job has not started or is taking too long</a:t>
            </a:r>
          </a:p>
          <a:p>
            <a:pPr marL="285750" indent="-285750">
              <a:buFont typeface="Wingdings" charset="2"/>
              <a:buChar char="q"/>
            </a:pPr>
            <a:r>
              <a:rPr lang="en-US" dirty="0" err="1">
                <a:solidFill>
                  <a:srgbClr val="000099"/>
                </a:solidFill>
              </a:rPr>
              <a:t>StepView</a:t>
            </a:r>
            <a:r>
              <a:rPr lang="en-US" dirty="0">
                <a:solidFill>
                  <a:srgbClr val="000099"/>
                </a:solidFill>
              </a:rPr>
              <a:t> details historical run times, which can help improve schedule optimization</a:t>
            </a:r>
          </a:p>
          <a:p>
            <a:pPr marL="285750" indent="-285750">
              <a:buFont typeface="Wingdings" charset="2"/>
              <a:buChar char="q"/>
            </a:pPr>
            <a:r>
              <a:rPr lang="en-US" dirty="0">
                <a:solidFill>
                  <a:srgbClr val="000099"/>
                </a:solidFill>
              </a:rPr>
              <a:t>Failed jobs are pushed to the top for maximum visibility</a:t>
            </a:r>
          </a:p>
          <a:p>
            <a:pPr marL="285750" indent="-285750">
              <a:buFont typeface="Wingdings" charset="2"/>
              <a:buChar char="q"/>
            </a:pPr>
            <a:r>
              <a:rPr lang="en-US" dirty="0">
                <a:solidFill>
                  <a:srgbClr val="000099"/>
                </a:solidFill>
              </a:rPr>
              <a:t>Activate controlled restarts from the status screen</a:t>
            </a:r>
          </a:p>
          <a:p>
            <a:pPr marL="285750" indent="-285750">
              <a:buFont typeface="Wingdings" charset="2"/>
              <a:buChar char="q"/>
            </a:pPr>
            <a:r>
              <a:rPr lang="en-US" dirty="0">
                <a:solidFill>
                  <a:srgbClr val="000099"/>
                </a:solidFill>
              </a:rPr>
              <a:t>MultiBatch generates standard EMS events, compatible with 3</a:t>
            </a:r>
            <a:r>
              <a:rPr lang="en-US" baseline="30000" dirty="0">
                <a:solidFill>
                  <a:srgbClr val="000099"/>
                </a:solidFill>
              </a:rPr>
              <a:t>rd</a:t>
            </a:r>
            <a:r>
              <a:rPr lang="en-US" dirty="0">
                <a:solidFill>
                  <a:srgbClr val="000099"/>
                </a:solidFill>
              </a:rPr>
              <a:t> party Enterprise monitoring platforms</a:t>
            </a:r>
          </a:p>
        </p:txBody>
      </p:sp>
    </p:spTree>
    <p:extLst>
      <p:ext uri="{BB962C8B-B14F-4D97-AF65-F5344CB8AC3E}">
        <p14:creationId xmlns:p14="http://schemas.microsoft.com/office/powerpoint/2010/main" val="231652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dirty="0">
                <a:solidFill>
                  <a:srgbClr val="000099"/>
                </a:solidFill>
              </a:rPr>
              <a:t>Just a few additional points of note that</a:t>
            </a:r>
            <a:r>
              <a:rPr lang="en-US" baseline="0" dirty="0">
                <a:solidFill>
                  <a:srgbClr val="000099"/>
                </a:solidFill>
              </a:rPr>
              <a:t> MultiBatch brings…</a:t>
            </a:r>
            <a:endParaRPr lang="en-US" dirty="0">
              <a:solidFill>
                <a:srgbClr val="000099"/>
              </a:solidFill>
            </a:endParaRPr>
          </a:p>
          <a:p>
            <a:pPr marL="285750" indent="-285750">
              <a:buFont typeface="Wingdings" charset="2"/>
              <a:buChar char="q"/>
            </a:pPr>
            <a:r>
              <a:rPr lang="en-US" dirty="0">
                <a:solidFill>
                  <a:srgbClr val="000099"/>
                </a:solidFill>
              </a:rPr>
              <a:t>Daylight savings time</a:t>
            </a:r>
          </a:p>
          <a:p>
            <a:pPr marL="285750" indent="-285750">
              <a:buFont typeface="Wingdings" charset="2"/>
              <a:buChar char="q"/>
            </a:pPr>
            <a:r>
              <a:rPr lang="en-US" dirty="0">
                <a:solidFill>
                  <a:srgbClr val="000099"/>
                </a:solidFill>
              </a:rPr>
              <a:t>Print out the audit trail of change</a:t>
            </a:r>
          </a:p>
          <a:p>
            <a:pPr marL="285750" indent="-285750">
              <a:buFont typeface="Wingdings" charset="2"/>
              <a:buChar char="q"/>
            </a:pPr>
            <a:r>
              <a:rPr lang="en-US" dirty="0">
                <a:solidFill>
                  <a:srgbClr val="000099"/>
                </a:solidFill>
              </a:rPr>
              <a:t>List obsolete users in the database</a:t>
            </a:r>
          </a:p>
          <a:p>
            <a:pPr marL="285750" indent="-285750">
              <a:buFont typeface="Wingdings" charset="2"/>
              <a:buChar char="q"/>
            </a:pPr>
            <a:r>
              <a:rPr lang="en-US" dirty="0">
                <a:solidFill>
                  <a:srgbClr val="000099"/>
                </a:solidFill>
              </a:rPr>
              <a:t>List jobs that will never run because their calendar entry has no future dates configured</a:t>
            </a:r>
          </a:p>
          <a:p>
            <a:pPr marL="285750" indent="-285750">
              <a:buFont typeface="Wingdings" charset="2"/>
              <a:buChar char="q"/>
            </a:pPr>
            <a:r>
              <a:rPr lang="en-US" dirty="0">
                <a:solidFill>
                  <a:srgbClr val="000099"/>
                </a:solidFill>
              </a:rPr>
              <a:t>Housekeeping routines to delete and archive old entries</a:t>
            </a:r>
          </a:p>
          <a:p>
            <a:pPr marL="285750" indent="-285750">
              <a:buFont typeface="Wingdings" charset="2"/>
              <a:buChar char="q"/>
            </a:pPr>
            <a:r>
              <a:rPr lang="en-US" dirty="0">
                <a:solidFill>
                  <a:srgbClr val="000099"/>
                </a:solidFill>
              </a:rPr>
              <a:t>Comprehensive and instantaneous reporting for reconciliation, monitoring and business analysis</a:t>
            </a:r>
          </a:p>
          <a:p>
            <a:pPr marL="285750" indent="-285750">
              <a:buFont typeface="Wingdings" charset="2"/>
              <a:buChar char="q"/>
            </a:pPr>
            <a:endParaRPr lang="en-US" dirty="0"/>
          </a:p>
        </p:txBody>
      </p:sp>
    </p:spTree>
    <p:extLst>
      <p:ext uri="{BB962C8B-B14F-4D97-AF65-F5344CB8AC3E}">
        <p14:creationId xmlns:p14="http://schemas.microsoft.com/office/powerpoint/2010/main" val="1152268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MultiBatch is the only Enterprise Workload Automation Tool that is:</a:t>
            </a:r>
          </a:p>
          <a:p>
            <a:pPr lvl="1"/>
            <a:r>
              <a:rPr lang="en-US" sz="2000" dirty="0"/>
              <a:t>fault tolerant</a:t>
            </a:r>
          </a:p>
          <a:p>
            <a:pPr lvl="1"/>
            <a:r>
              <a:rPr lang="en-US" sz="2000" dirty="0"/>
              <a:t>designed for running on HPE NonStop</a:t>
            </a:r>
          </a:p>
          <a:p>
            <a:pPr marL="594360" lvl="3" indent="0">
              <a:buNone/>
            </a:pPr>
            <a:endParaRPr lang="en-US" dirty="0"/>
          </a:p>
          <a:p>
            <a:r>
              <a:rPr lang="en-US" dirty="0"/>
              <a:t>MultiBatch vs NetBatch – Key Differentiators</a:t>
            </a:r>
          </a:p>
          <a:p>
            <a:pPr lvl="1"/>
            <a:r>
              <a:rPr lang="en-US" dirty="0"/>
              <a:t>MultiBatch is designed around Unit + Segment + Job. NetBatch works on Jobs only.</a:t>
            </a:r>
          </a:p>
          <a:p>
            <a:pPr lvl="1"/>
            <a:r>
              <a:rPr lang="en-US" dirty="0"/>
              <a:t>DR is built in. Config is migrated automatically. Current status of job is replicated instantly with a TMF file.</a:t>
            </a:r>
          </a:p>
          <a:p>
            <a:pPr lvl="1"/>
            <a:r>
              <a:rPr lang="en-US" dirty="0"/>
              <a:t>MultiBatch monitors and manages multiple schedules on a single node and across multiple nodes.</a:t>
            </a:r>
          </a:p>
          <a:p>
            <a:pPr lvl="1"/>
            <a:r>
              <a:rPr lang="en-US" dirty="0"/>
              <a:t>Restart the schedule in an alternative CPU when the primary CPU is unavailable.</a:t>
            </a:r>
          </a:p>
          <a:p>
            <a:pPr lvl="1"/>
            <a:r>
              <a:rPr lang="en-US" dirty="0"/>
              <a:t>The calendar is embedded. Use the same compiled file to attach schedules at Job or Segment or Unit level.</a:t>
            </a:r>
          </a:p>
          <a:p>
            <a:pPr lvl="1"/>
            <a:r>
              <a:rPr lang="en-US" dirty="0"/>
              <a:t>NetBatch compliments MultiBatch. They can co-exist. NetBatch is often used for routine processing. MultiBatch is purchased to manage large-scale critical workload processes.</a:t>
            </a:r>
          </a:p>
          <a:p>
            <a:pPr marL="228600" lvl="1" indent="0">
              <a:buNone/>
            </a:pPr>
            <a:endParaRPr lang="en-US" dirty="0"/>
          </a:p>
          <a:p>
            <a:r>
              <a:rPr lang="en-US" dirty="0"/>
              <a:t>Benefits</a:t>
            </a:r>
          </a:p>
          <a:p>
            <a:pPr lvl="1"/>
            <a:r>
              <a:rPr lang="en-US" dirty="0"/>
              <a:t>These features provide the necessary flexibility to easily handle large complex schedules and represent what NonStop customers are looking for.</a:t>
            </a:r>
          </a:p>
          <a:p>
            <a:endParaRPr lang="en-GB" dirty="0"/>
          </a:p>
          <a:p>
            <a:endParaRPr lang="en-GB" dirty="0"/>
          </a:p>
          <a:p>
            <a:pPr marL="285750" indent="-285750">
              <a:buFont typeface="Wingdings" charset="2"/>
              <a:buChar char="q"/>
            </a:pPr>
            <a:endParaRPr lang="en-US" dirty="0"/>
          </a:p>
        </p:txBody>
      </p:sp>
    </p:spTree>
    <p:extLst>
      <p:ext uri="{BB962C8B-B14F-4D97-AF65-F5344CB8AC3E}">
        <p14:creationId xmlns:p14="http://schemas.microsoft.com/office/powerpoint/2010/main" val="1859306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amp; Subtitle Alt">
    <p:spTree>
      <p:nvGrpSpPr>
        <p:cNvPr id="1" name=""/>
        <p:cNvGrpSpPr/>
        <p:nvPr/>
      </p:nvGrpSpPr>
      <p:grpSpPr>
        <a:xfrm>
          <a:off x="0" y="0"/>
          <a:ext cx="0" cy="0"/>
          <a:chOff x="0" y="0"/>
          <a:chExt cx="0" cy="0"/>
        </a:xfrm>
      </p:grpSpPr>
      <p:sp>
        <p:nvSpPr>
          <p:cNvPr id="33" name="Shape 33"/>
          <p:cNvSpPr/>
          <p:nvPr/>
        </p:nvSpPr>
        <p:spPr>
          <a:xfrm flipV="1">
            <a:off x="406400" y="6140894"/>
            <a:ext cx="12192000" cy="263"/>
          </a:xfrm>
          <a:prstGeom prst="line">
            <a:avLst/>
          </a:prstGeom>
          <a:ln w="381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endParaRPr/>
          </a:p>
        </p:txBody>
      </p:sp>
      <p:sp>
        <p:nvSpPr>
          <p:cNvPr id="34" name="Shape 34"/>
          <p:cNvSpPr>
            <a:spLocks noGrp="1"/>
          </p:cNvSpPr>
          <p:nvPr>
            <p:ph type="title"/>
          </p:nvPr>
        </p:nvSpPr>
        <p:spPr>
          <a:xfrm>
            <a:off x="406400" y="6426200"/>
            <a:ext cx="12192000" cy="2705100"/>
          </a:xfrm>
          <a:prstGeom prst="rect">
            <a:avLst/>
          </a:prstGeom>
        </p:spPr>
        <p:txBody>
          <a:bodyPr/>
          <a:lstStyle>
            <a:lvl1pPr>
              <a:spcBef>
                <a:spcPts val="0"/>
              </a:spcBef>
              <a:defRPr sz="17000"/>
            </a:lvl1pPr>
          </a:lstStyle>
          <a:p>
            <a:r>
              <a:t>Title Text</a:t>
            </a:r>
          </a:p>
        </p:txBody>
      </p:sp>
      <p:sp>
        <p:nvSpPr>
          <p:cNvPr id="35" name="Shape 35"/>
          <p:cNvSpPr>
            <a:spLocks noGrp="1"/>
          </p:cNvSpPr>
          <p:nvPr>
            <p:ph type="body" sz="quarter" idx="1"/>
          </p:nvPr>
        </p:nvSpPr>
        <p:spPr>
          <a:xfrm>
            <a:off x="406400" y="4267200"/>
            <a:ext cx="12192000" cy="1803400"/>
          </a:xfrm>
          <a:prstGeom prst="rect">
            <a:avLst/>
          </a:prstGeom>
        </p:spPr>
        <p:txBody>
          <a:bodyPr anchor="b"/>
          <a:lstStyle>
            <a:lvl1pPr marL="0" indent="0">
              <a:lnSpc>
                <a:spcPct val="80000"/>
              </a:lnSpc>
              <a:spcBef>
                <a:spcPts val="2300"/>
              </a:spcBef>
              <a:buClrTx/>
              <a:buSzTx/>
              <a:buFontTx/>
              <a:buNone/>
              <a:defRPr sz="5400" cap="all">
                <a:solidFill>
                  <a:srgbClr val="A6AAA9"/>
                </a:solidFill>
                <a:latin typeface="DIN Alternate"/>
                <a:ea typeface="DIN Alternate"/>
                <a:cs typeface="DIN Alternate"/>
                <a:sym typeface="DIN Alternate"/>
              </a:defRPr>
            </a:lvl1pPr>
            <a:lvl2pPr marL="0" indent="228600">
              <a:lnSpc>
                <a:spcPct val="80000"/>
              </a:lnSpc>
              <a:spcBef>
                <a:spcPts val="2300"/>
              </a:spcBef>
              <a:buClrTx/>
              <a:buSzTx/>
              <a:buFontTx/>
              <a:buNone/>
              <a:defRPr sz="5400" cap="all">
                <a:solidFill>
                  <a:srgbClr val="A6AAA9"/>
                </a:solidFill>
                <a:latin typeface="DIN Alternate"/>
                <a:ea typeface="DIN Alternate"/>
                <a:cs typeface="DIN Alternate"/>
                <a:sym typeface="DIN Alternate"/>
              </a:defRPr>
            </a:lvl2pPr>
            <a:lvl3pPr marL="0" indent="457200">
              <a:lnSpc>
                <a:spcPct val="80000"/>
              </a:lnSpc>
              <a:spcBef>
                <a:spcPts val="2300"/>
              </a:spcBef>
              <a:buClrTx/>
              <a:buSzTx/>
              <a:buFontTx/>
              <a:buNone/>
              <a:defRPr sz="5400" cap="all">
                <a:solidFill>
                  <a:srgbClr val="A6AAA9"/>
                </a:solidFill>
                <a:latin typeface="DIN Alternate"/>
                <a:ea typeface="DIN Alternate"/>
                <a:cs typeface="DIN Alternate"/>
                <a:sym typeface="DIN Alternate"/>
              </a:defRPr>
            </a:lvl3pPr>
            <a:lvl4pPr marL="0" indent="685800">
              <a:lnSpc>
                <a:spcPct val="80000"/>
              </a:lnSpc>
              <a:spcBef>
                <a:spcPts val="2300"/>
              </a:spcBef>
              <a:buClrTx/>
              <a:buSzTx/>
              <a:buFontTx/>
              <a:buNone/>
              <a:defRPr sz="5400" cap="all">
                <a:solidFill>
                  <a:srgbClr val="A6AAA9"/>
                </a:solidFill>
                <a:latin typeface="DIN Alternate"/>
                <a:ea typeface="DIN Alternate"/>
                <a:cs typeface="DIN Alternate"/>
                <a:sym typeface="DIN Alternate"/>
              </a:defRPr>
            </a:lvl4pPr>
            <a:lvl5pPr marL="0" indent="914400">
              <a:lnSpc>
                <a:spcPct val="80000"/>
              </a:lnSpc>
              <a:spcBef>
                <a:spcPts val="2300"/>
              </a:spcBef>
              <a:buClrTx/>
              <a:buSzTx/>
              <a:buFontTx/>
              <a:buNone/>
              <a:defRPr sz="5400" cap="all">
                <a:solidFill>
                  <a:srgbClr val="A6AAA9"/>
                </a:solidFill>
                <a:latin typeface="DIN Alternate"/>
                <a:ea typeface="DIN Alternate"/>
                <a:cs typeface="DIN Alternate"/>
                <a:sym typeface="DIN Alternate"/>
              </a:defRPr>
            </a:lvl5pPr>
          </a:lstStyle>
          <a:p>
            <a:r>
              <a:t>Body Level One</a:t>
            </a:r>
          </a:p>
          <a:p>
            <a:pPr lvl="1"/>
            <a:r>
              <a:t>Body Level Two</a:t>
            </a:r>
          </a:p>
          <a:p>
            <a:pPr lvl="2"/>
            <a:r>
              <a:t>Body Level Three</a:t>
            </a:r>
          </a:p>
          <a:p>
            <a:pPr lvl="3"/>
            <a:r>
              <a:t>Body Level Four</a:t>
            </a:r>
          </a:p>
          <a:p>
            <a:pPr lvl="4"/>
            <a:r>
              <a:t>Body Level Five</a:t>
            </a:r>
          </a:p>
        </p:txBody>
      </p:sp>
      <p:sp>
        <p:nvSpPr>
          <p:cNvPr id="36" name="Shape 36"/>
          <p:cNvSpPr>
            <a:spLocks noGrp="1"/>
          </p:cNvSpPr>
          <p:nvPr>
            <p:ph type="sldNum" sz="quarter" idx="2"/>
          </p:nvPr>
        </p:nvSpPr>
        <p:spPr>
          <a:xfrm>
            <a:off x="12161859" y="419100"/>
            <a:ext cx="406898" cy="457200"/>
          </a:xfrm>
          <a:prstGeom prst="rect">
            <a:avLst/>
          </a:prstGeom>
        </p:spPr>
        <p:txBody>
          <a:bodyPr/>
          <a:lstStyle/>
          <a:p>
            <a:fld id="{86CB4B4D-7CA3-9044-876B-883B54F8677D}" type="slidenum">
              <a:t>‹#›</a:t>
            </a:fld>
            <a:endParaRPr/>
          </a:p>
        </p:txBody>
      </p:sp>
    </p:spTree>
  </p:cSld>
  <p:clrMapOvr>
    <a:masterClrMapping/>
  </p:clrMapOvr>
  <p:transition spd="med" advClick="0" advTm="10000"/>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Bullets &amp; Photo">
    <p:bg>
      <p:bgPr>
        <a:solidFill>
          <a:srgbClr val="222222"/>
        </a:solidFill>
        <a:effectLst/>
      </p:bgPr>
    </p:bg>
    <p:spTree>
      <p:nvGrpSpPr>
        <p:cNvPr id="1" name=""/>
        <p:cNvGrpSpPr/>
        <p:nvPr/>
      </p:nvGrpSpPr>
      <p:grpSpPr>
        <a:xfrm>
          <a:off x="0" y="0"/>
          <a:ext cx="0" cy="0"/>
          <a:chOff x="0" y="0"/>
          <a:chExt cx="0" cy="0"/>
        </a:xfrm>
      </p:grpSpPr>
      <p:sp>
        <p:nvSpPr>
          <p:cNvPr id="91" name="Shape 91"/>
          <p:cNvSpPr>
            <a:spLocks noGrp="1"/>
          </p:cNvSpPr>
          <p:nvPr>
            <p:ph type="body" sz="quarter" idx="13"/>
          </p:nvPr>
        </p:nvSpPr>
        <p:spPr>
          <a:xfrm>
            <a:off x="406400" y="457200"/>
            <a:ext cx="11176000" cy="457200"/>
          </a:xfrm>
          <a:prstGeom prst="rect">
            <a:avLst/>
          </a:prstGeom>
        </p:spPr>
        <p:txBody>
          <a:bodyPr anchor="b">
            <a:spAutoFit/>
          </a:bodyPr>
          <a:lstStyle>
            <a:lvl1pPr marL="0" indent="0" defTabSz="457200">
              <a:lnSpc>
                <a:spcPct val="80000"/>
              </a:lnSpc>
              <a:spcBef>
                <a:spcPts val="0"/>
              </a:spcBef>
              <a:buClrTx/>
              <a:buSzTx/>
              <a:buFontTx/>
              <a:buNone/>
              <a:defRPr sz="2400" cap="all" spc="120">
                <a:latin typeface="DIN Alternate"/>
                <a:ea typeface="DIN Alternate"/>
                <a:cs typeface="DIN Alternate"/>
                <a:sym typeface="DIN Alternate"/>
              </a:defRPr>
            </a:lvl1pPr>
          </a:lstStyle>
          <a:p>
            <a:r>
              <a:t>Text</a:t>
            </a:r>
          </a:p>
        </p:txBody>
      </p:sp>
      <p:sp>
        <p:nvSpPr>
          <p:cNvPr id="92" name="Shape 92"/>
          <p:cNvSpPr>
            <a:spLocks noGrp="1"/>
          </p:cNvSpPr>
          <p:nvPr>
            <p:ph type="pic" sz="half" idx="14"/>
          </p:nvPr>
        </p:nvSpPr>
        <p:spPr>
          <a:xfrm>
            <a:off x="7112000" y="1536700"/>
            <a:ext cx="5486400" cy="7797800"/>
          </a:xfrm>
          <a:prstGeom prst="rect">
            <a:avLst/>
          </a:prstGeom>
        </p:spPr>
        <p:txBody>
          <a:bodyPr lIns="91439" tIns="45719" rIns="91439" bIns="45719">
            <a:noAutofit/>
          </a:bodyPr>
          <a:lstStyle/>
          <a:p>
            <a:endParaRPr/>
          </a:p>
        </p:txBody>
      </p:sp>
      <p:sp>
        <p:nvSpPr>
          <p:cNvPr id="93" name="Shape 93"/>
          <p:cNvSpPr>
            <a:spLocks noGrp="1"/>
          </p:cNvSpPr>
          <p:nvPr>
            <p:ph type="title"/>
          </p:nvPr>
        </p:nvSpPr>
        <p:spPr>
          <a:xfrm>
            <a:off x="406400" y="1536700"/>
            <a:ext cx="6299200" cy="723900"/>
          </a:xfrm>
          <a:prstGeom prst="rect">
            <a:avLst/>
          </a:prstGeom>
        </p:spPr>
        <p:txBody>
          <a:bodyPr/>
          <a:lstStyle/>
          <a:p>
            <a:r>
              <a:t>Title Text</a:t>
            </a:r>
          </a:p>
        </p:txBody>
      </p:sp>
      <p:sp>
        <p:nvSpPr>
          <p:cNvPr id="94" name="Shape 94"/>
          <p:cNvSpPr>
            <a:spLocks noGrp="1"/>
          </p:cNvSpPr>
          <p:nvPr>
            <p:ph type="body" sz="half" idx="1"/>
          </p:nvPr>
        </p:nvSpPr>
        <p:spPr>
          <a:xfrm>
            <a:off x="406400" y="2743200"/>
            <a:ext cx="6299200" cy="6108700"/>
          </a:xfrm>
          <a:prstGeom prst="rect">
            <a:avLst/>
          </a:prstGeom>
        </p:spPr>
        <p:txBody>
          <a:bodyPr/>
          <a:lstStyle>
            <a:lvl1pPr>
              <a:buClr>
                <a:schemeClr val="accent1"/>
              </a:buClr>
              <a:buChar char="▸"/>
              <a:defRPr sz="2800"/>
            </a:lvl1pPr>
            <a:lvl2pPr>
              <a:buClr>
                <a:schemeClr val="accent1"/>
              </a:buClr>
              <a:buChar char="▸"/>
              <a:defRPr sz="2800"/>
            </a:lvl2pPr>
            <a:lvl3pPr>
              <a:buClr>
                <a:schemeClr val="accent1"/>
              </a:buClr>
              <a:buChar char="▸"/>
              <a:defRPr sz="2800"/>
            </a:lvl3pPr>
            <a:lvl4pPr>
              <a:buClr>
                <a:schemeClr val="accent1"/>
              </a:buClr>
              <a:buChar char="▸"/>
              <a:defRPr sz="2800"/>
            </a:lvl4pPr>
            <a:lvl5pPr>
              <a:buClr>
                <a:schemeClr val="accent1"/>
              </a:buClr>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advClick="0" advTm="10000"/>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ullets">
    <p:bg>
      <p:bgPr>
        <a:solidFill>
          <a:srgbClr val="222222"/>
        </a:solidFill>
        <a:effectLst/>
      </p:bgPr>
    </p:bg>
    <p:spTree>
      <p:nvGrpSpPr>
        <p:cNvPr id="1" name=""/>
        <p:cNvGrpSpPr/>
        <p:nvPr/>
      </p:nvGrpSpPr>
      <p:grpSpPr>
        <a:xfrm>
          <a:off x="0" y="0"/>
          <a:ext cx="0" cy="0"/>
          <a:chOff x="0" y="0"/>
          <a:chExt cx="0" cy="0"/>
        </a:xfrm>
      </p:grpSpPr>
      <p:sp>
        <p:nvSpPr>
          <p:cNvPr id="102" name="Shape 102"/>
          <p:cNvSpPr>
            <a:spLocks noGrp="1"/>
          </p:cNvSpPr>
          <p:nvPr>
            <p:ph type="body" sz="quarter" idx="13"/>
          </p:nvPr>
        </p:nvSpPr>
        <p:spPr>
          <a:xfrm>
            <a:off x="406400" y="457200"/>
            <a:ext cx="11176000" cy="457200"/>
          </a:xfrm>
          <a:prstGeom prst="rect">
            <a:avLst/>
          </a:prstGeom>
        </p:spPr>
        <p:txBody>
          <a:bodyPr anchor="b">
            <a:spAutoFit/>
          </a:bodyPr>
          <a:lstStyle>
            <a:lvl1pPr marL="0" indent="0" defTabSz="457200">
              <a:lnSpc>
                <a:spcPct val="80000"/>
              </a:lnSpc>
              <a:spcBef>
                <a:spcPts val="0"/>
              </a:spcBef>
              <a:buClrTx/>
              <a:buSzTx/>
              <a:buFontTx/>
              <a:buNone/>
              <a:defRPr sz="2400" cap="all" spc="120">
                <a:latin typeface="DIN Alternate"/>
                <a:ea typeface="DIN Alternate"/>
                <a:cs typeface="DIN Alternate"/>
                <a:sym typeface="DIN Alternate"/>
              </a:defRPr>
            </a:lvl1pPr>
          </a:lstStyle>
          <a:p>
            <a:r>
              <a:t>Text</a:t>
            </a:r>
          </a:p>
        </p:txBody>
      </p:sp>
      <p:sp>
        <p:nvSpPr>
          <p:cNvPr id="103" name="Shape 103"/>
          <p:cNvSpPr>
            <a:spLocks noGrp="1"/>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r>
              <a:t>Body Level One</a:t>
            </a:r>
          </a:p>
          <a:p>
            <a:pPr lvl="1"/>
            <a:r>
              <a:t>Body Level Two</a:t>
            </a:r>
          </a:p>
          <a:p>
            <a:pPr lvl="2"/>
            <a:r>
              <a:t>Body Level Three</a:t>
            </a:r>
          </a:p>
          <a:p>
            <a:pPr lvl="3"/>
            <a:r>
              <a:t>Body Level Four</a:t>
            </a:r>
          </a:p>
          <a:p>
            <a:pPr lvl="4"/>
            <a:r>
              <a:t>Body Level Five</a:t>
            </a:r>
          </a:p>
        </p:txBody>
      </p:sp>
      <p:sp>
        <p:nvSpPr>
          <p:cNvPr id="104" name="Shape 10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advClick="0" advTm="1000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Blank Alt">
    <p:spTree>
      <p:nvGrpSpPr>
        <p:cNvPr id="1" name=""/>
        <p:cNvGrpSpPr/>
        <p:nvPr/>
      </p:nvGrpSpPr>
      <p:grpSpPr>
        <a:xfrm>
          <a:off x="0" y="0"/>
          <a:ext cx="0" cy="0"/>
          <a:chOff x="0" y="0"/>
          <a:chExt cx="0" cy="0"/>
        </a:xfrm>
      </p:grpSpPr>
      <p:sp>
        <p:nvSpPr>
          <p:cNvPr id="157" name="Shape 15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advClick="0" advTm="1000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flipV="1">
            <a:off x="406400" y="993160"/>
            <a:ext cx="12192000" cy="263"/>
          </a:xfrm>
          <a:prstGeom prst="line">
            <a:avLst/>
          </a:prstGeom>
          <a:ln w="254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endParaRPr/>
          </a:p>
        </p:txBody>
      </p:sp>
      <p:sp>
        <p:nvSpPr>
          <p:cNvPr id="3" name="Shape 3"/>
          <p:cNvSpPr>
            <a:spLocks noGrp="1"/>
          </p:cNvSpPr>
          <p:nvPr>
            <p:ph type="title"/>
          </p:nvPr>
        </p:nvSpPr>
        <p:spPr>
          <a:xfrm>
            <a:off x="406400" y="1536700"/>
            <a:ext cx="12192000" cy="7239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Title Text</a:t>
            </a:r>
          </a:p>
        </p:txBody>
      </p:sp>
      <p:sp>
        <p:nvSpPr>
          <p:cNvPr id="4" name="Shape 4"/>
          <p:cNvSpPr>
            <a:spLocks noGrp="1"/>
          </p:cNvSpPr>
          <p:nvPr>
            <p:ph type="body" idx="1"/>
          </p:nvPr>
        </p:nvSpPr>
        <p:spPr>
          <a:xfrm>
            <a:off x="406400" y="2743200"/>
            <a:ext cx="12192000" cy="61087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5" name="Shape 5"/>
          <p:cNvSpPr>
            <a:spLocks noGrp="1"/>
          </p:cNvSpPr>
          <p:nvPr>
            <p:ph type="sldNum" sz="quarter" idx="2"/>
          </p:nvPr>
        </p:nvSpPr>
        <p:spPr>
          <a:xfrm>
            <a:off x="12186622" y="431800"/>
            <a:ext cx="406897" cy="457200"/>
          </a:xfrm>
          <a:prstGeom prst="rect">
            <a:avLst/>
          </a:prstGeom>
          <a:ln w="12700">
            <a:miter lim="400000"/>
          </a:ln>
        </p:spPr>
        <p:txBody>
          <a:bodyPr wrap="none" lIns="50800" tIns="50800" rIns="50800" bIns="50800">
            <a:spAutoFit/>
          </a:bodyPr>
          <a:lstStyle>
            <a:lvl1pPr algn="r">
              <a:lnSpc>
                <a:spcPct val="80000"/>
              </a:lnSpc>
              <a:spcBef>
                <a:spcPts val="0"/>
              </a:spcBef>
              <a:defRPr sz="2400">
                <a:latin typeface="DIN Alternate"/>
                <a:ea typeface="DIN Alternate"/>
                <a:cs typeface="DIN Alternate"/>
                <a:sym typeface="DIN Alternate"/>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51" r:id="rId1"/>
    <p:sldLayoutId id="2147483657" r:id="rId2"/>
    <p:sldLayoutId id="2147483658" r:id="rId3"/>
    <p:sldLayoutId id="2147483664" r:id="rId4"/>
  </p:sldLayoutIdLst>
  <p:transition spd="med" advClick="0" advTm="10000"/>
  <p:hf hdr="0" ftr="0" dt="0"/>
  <p:txStyles>
    <p:titleStyle>
      <a:lvl1pPr marL="0" marR="0" indent="0" algn="l" defTabSz="584200" rtl="0" latinLnBrk="0">
        <a:lnSpc>
          <a:spcPct val="80000"/>
        </a:lnSpc>
        <a:spcBef>
          <a:spcPts val="2800"/>
        </a:spcBef>
        <a:spcAft>
          <a:spcPts val="0"/>
        </a:spcAft>
        <a:buClrTx/>
        <a:buSzTx/>
        <a:buFontTx/>
        <a:buNone/>
        <a:tabLst/>
        <a:defRPr sz="6000" b="0" i="0" u="none" strike="noStrike" cap="all" spc="0" baseline="0">
          <a:ln>
            <a:noFill/>
          </a:ln>
          <a:solidFill>
            <a:schemeClr val="accent1"/>
          </a:solidFill>
          <a:uFillTx/>
          <a:latin typeface="+mn-lt"/>
          <a:ea typeface="+mn-ea"/>
          <a:cs typeface="+mn-cs"/>
          <a:sym typeface="DIN Condensed"/>
        </a:defRPr>
      </a:lvl1pPr>
      <a:lvl2pPr marL="0" marR="0" indent="228600" algn="l" defTabSz="584200" rtl="0" latinLnBrk="0">
        <a:lnSpc>
          <a:spcPct val="80000"/>
        </a:lnSpc>
        <a:spcBef>
          <a:spcPts val="2800"/>
        </a:spcBef>
        <a:spcAft>
          <a:spcPts val="0"/>
        </a:spcAft>
        <a:buClrTx/>
        <a:buSzTx/>
        <a:buFontTx/>
        <a:buNone/>
        <a:tabLst/>
        <a:defRPr sz="6000" b="0" i="0" u="none" strike="noStrike" cap="all" spc="0" baseline="0">
          <a:ln>
            <a:noFill/>
          </a:ln>
          <a:solidFill>
            <a:schemeClr val="accent1"/>
          </a:solidFill>
          <a:uFillTx/>
          <a:latin typeface="+mn-lt"/>
          <a:ea typeface="+mn-ea"/>
          <a:cs typeface="+mn-cs"/>
          <a:sym typeface="DIN Condensed"/>
        </a:defRPr>
      </a:lvl2pPr>
      <a:lvl3pPr marL="0" marR="0" indent="457200" algn="l" defTabSz="584200" rtl="0" latinLnBrk="0">
        <a:lnSpc>
          <a:spcPct val="80000"/>
        </a:lnSpc>
        <a:spcBef>
          <a:spcPts val="2800"/>
        </a:spcBef>
        <a:spcAft>
          <a:spcPts val="0"/>
        </a:spcAft>
        <a:buClrTx/>
        <a:buSzTx/>
        <a:buFontTx/>
        <a:buNone/>
        <a:tabLst/>
        <a:defRPr sz="6000" b="0" i="0" u="none" strike="noStrike" cap="all" spc="0" baseline="0">
          <a:ln>
            <a:noFill/>
          </a:ln>
          <a:solidFill>
            <a:schemeClr val="accent1"/>
          </a:solidFill>
          <a:uFillTx/>
          <a:latin typeface="+mn-lt"/>
          <a:ea typeface="+mn-ea"/>
          <a:cs typeface="+mn-cs"/>
          <a:sym typeface="DIN Condensed"/>
        </a:defRPr>
      </a:lvl3pPr>
      <a:lvl4pPr marL="0" marR="0" indent="685800" algn="l" defTabSz="584200" rtl="0" latinLnBrk="0">
        <a:lnSpc>
          <a:spcPct val="80000"/>
        </a:lnSpc>
        <a:spcBef>
          <a:spcPts val="2800"/>
        </a:spcBef>
        <a:spcAft>
          <a:spcPts val="0"/>
        </a:spcAft>
        <a:buClrTx/>
        <a:buSzTx/>
        <a:buFontTx/>
        <a:buNone/>
        <a:tabLst/>
        <a:defRPr sz="6000" b="0" i="0" u="none" strike="noStrike" cap="all" spc="0" baseline="0">
          <a:ln>
            <a:noFill/>
          </a:ln>
          <a:solidFill>
            <a:schemeClr val="accent1"/>
          </a:solidFill>
          <a:uFillTx/>
          <a:latin typeface="+mn-lt"/>
          <a:ea typeface="+mn-ea"/>
          <a:cs typeface="+mn-cs"/>
          <a:sym typeface="DIN Condensed"/>
        </a:defRPr>
      </a:lvl4pPr>
      <a:lvl5pPr marL="0" marR="0" indent="914400" algn="l" defTabSz="584200" rtl="0" latinLnBrk="0">
        <a:lnSpc>
          <a:spcPct val="80000"/>
        </a:lnSpc>
        <a:spcBef>
          <a:spcPts val="2800"/>
        </a:spcBef>
        <a:spcAft>
          <a:spcPts val="0"/>
        </a:spcAft>
        <a:buClrTx/>
        <a:buSzTx/>
        <a:buFontTx/>
        <a:buNone/>
        <a:tabLst/>
        <a:defRPr sz="6000" b="0" i="0" u="none" strike="noStrike" cap="all" spc="0" baseline="0">
          <a:ln>
            <a:noFill/>
          </a:ln>
          <a:solidFill>
            <a:schemeClr val="accent1"/>
          </a:solidFill>
          <a:uFillTx/>
          <a:latin typeface="+mn-lt"/>
          <a:ea typeface="+mn-ea"/>
          <a:cs typeface="+mn-cs"/>
          <a:sym typeface="DIN Condensed"/>
        </a:defRPr>
      </a:lvl5pPr>
      <a:lvl6pPr marL="0" marR="0" indent="1143000" algn="l" defTabSz="584200" rtl="0" latinLnBrk="0">
        <a:lnSpc>
          <a:spcPct val="80000"/>
        </a:lnSpc>
        <a:spcBef>
          <a:spcPts val="2800"/>
        </a:spcBef>
        <a:spcAft>
          <a:spcPts val="0"/>
        </a:spcAft>
        <a:buClrTx/>
        <a:buSzTx/>
        <a:buFontTx/>
        <a:buNone/>
        <a:tabLst/>
        <a:defRPr sz="6000" b="0" i="0" u="none" strike="noStrike" cap="all" spc="0" baseline="0">
          <a:ln>
            <a:noFill/>
          </a:ln>
          <a:solidFill>
            <a:schemeClr val="accent1"/>
          </a:solidFill>
          <a:uFillTx/>
          <a:latin typeface="+mn-lt"/>
          <a:ea typeface="+mn-ea"/>
          <a:cs typeface="+mn-cs"/>
          <a:sym typeface="DIN Condensed"/>
        </a:defRPr>
      </a:lvl6pPr>
      <a:lvl7pPr marL="0" marR="0" indent="1371600" algn="l" defTabSz="584200" rtl="0" latinLnBrk="0">
        <a:lnSpc>
          <a:spcPct val="80000"/>
        </a:lnSpc>
        <a:spcBef>
          <a:spcPts val="2800"/>
        </a:spcBef>
        <a:spcAft>
          <a:spcPts val="0"/>
        </a:spcAft>
        <a:buClrTx/>
        <a:buSzTx/>
        <a:buFontTx/>
        <a:buNone/>
        <a:tabLst/>
        <a:defRPr sz="6000" b="0" i="0" u="none" strike="noStrike" cap="all" spc="0" baseline="0">
          <a:ln>
            <a:noFill/>
          </a:ln>
          <a:solidFill>
            <a:schemeClr val="accent1"/>
          </a:solidFill>
          <a:uFillTx/>
          <a:latin typeface="+mn-lt"/>
          <a:ea typeface="+mn-ea"/>
          <a:cs typeface="+mn-cs"/>
          <a:sym typeface="DIN Condensed"/>
        </a:defRPr>
      </a:lvl7pPr>
      <a:lvl8pPr marL="0" marR="0" indent="1600200" algn="l" defTabSz="584200" rtl="0" latinLnBrk="0">
        <a:lnSpc>
          <a:spcPct val="80000"/>
        </a:lnSpc>
        <a:spcBef>
          <a:spcPts val="2800"/>
        </a:spcBef>
        <a:spcAft>
          <a:spcPts val="0"/>
        </a:spcAft>
        <a:buClrTx/>
        <a:buSzTx/>
        <a:buFontTx/>
        <a:buNone/>
        <a:tabLst/>
        <a:defRPr sz="6000" b="0" i="0" u="none" strike="noStrike" cap="all" spc="0" baseline="0">
          <a:ln>
            <a:noFill/>
          </a:ln>
          <a:solidFill>
            <a:schemeClr val="accent1"/>
          </a:solidFill>
          <a:uFillTx/>
          <a:latin typeface="+mn-lt"/>
          <a:ea typeface="+mn-ea"/>
          <a:cs typeface="+mn-cs"/>
          <a:sym typeface="DIN Condensed"/>
        </a:defRPr>
      </a:lvl8pPr>
      <a:lvl9pPr marL="0" marR="0" indent="1828800" algn="l" defTabSz="584200" rtl="0" latinLnBrk="0">
        <a:lnSpc>
          <a:spcPct val="80000"/>
        </a:lnSpc>
        <a:spcBef>
          <a:spcPts val="2800"/>
        </a:spcBef>
        <a:spcAft>
          <a:spcPts val="0"/>
        </a:spcAft>
        <a:buClrTx/>
        <a:buSzTx/>
        <a:buFontTx/>
        <a:buNone/>
        <a:tabLst/>
        <a:defRPr sz="6000" b="0" i="0" u="none" strike="noStrike" cap="all" spc="0" baseline="0">
          <a:ln>
            <a:noFill/>
          </a:ln>
          <a:solidFill>
            <a:schemeClr val="accent1"/>
          </a:solidFill>
          <a:uFillTx/>
          <a:latin typeface="+mn-lt"/>
          <a:ea typeface="+mn-ea"/>
          <a:cs typeface="+mn-cs"/>
          <a:sym typeface="DIN Condensed"/>
        </a:defRPr>
      </a:lvl9pPr>
    </p:titleStyle>
    <p:body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p:bodyStyle>
    <p:otherStyle>
      <a:lvl1pPr marL="0" marR="0" indent="0" algn="r" defTabSz="584200" latinLnBrk="0">
        <a:lnSpc>
          <a:spcPct val="8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DIN Alternate"/>
        </a:defRPr>
      </a:lvl1pPr>
      <a:lvl2pPr marL="0" marR="0" indent="228600" algn="r" defTabSz="584200" latinLnBrk="0">
        <a:lnSpc>
          <a:spcPct val="8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DIN Alternate"/>
        </a:defRPr>
      </a:lvl2pPr>
      <a:lvl3pPr marL="0" marR="0" indent="457200" algn="r" defTabSz="584200" latinLnBrk="0">
        <a:lnSpc>
          <a:spcPct val="8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DIN Alternate"/>
        </a:defRPr>
      </a:lvl3pPr>
      <a:lvl4pPr marL="0" marR="0" indent="685800" algn="r" defTabSz="584200" latinLnBrk="0">
        <a:lnSpc>
          <a:spcPct val="8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DIN Alternate"/>
        </a:defRPr>
      </a:lvl4pPr>
      <a:lvl5pPr marL="0" marR="0" indent="914400" algn="r" defTabSz="584200" latinLnBrk="0">
        <a:lnSpc>
          <a:spcPct val="8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DIN Alternate"/>
        </a:defRPr>
      </a:lvl5pPr>
      <a:lvl6pPr marL="0" marR="0" indent="1143000" algn="r" defTabSz="584200" latinLnBrk="0">
        <a:lnSpc>
          <a:spcPct val="8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DIN Alternate"/>
        </a:defRPr>
      </a:lvl6pPr>
      <a:lvl7pPr marL="0" marR="0" indent="1371600" algn="r" defTabSz="584200" latinLnBrk="0">
        <a:lnSpc>
          <a:spcPct val="8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DIN Alternate"/>
        </a:defRPr>
      </a:lvl7pPr>
      <a:lvl8pPr marL="0" marR="0" indent="1600200" algn="r" defTabSz="584200" latinLnBrk="0">
        <a:lnSpc>
          <a:spcPct val="8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DIN Alternate"/>
        </a:defRPr>
      </a:lvl8pPr>
      <a:lvl9pPr marL="0" marR="0" indent="1828800" algn="r" defTabSz="584200" latinLnBrk="0">
        <a:lnSpc>
          <a:spcPct val="8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DIN Alternat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ITL.png"/>
          <p:cNvPicPr>
            <a:picLocks noChangeAspect="1"/>
          </p:cNvPicPr>
          <p:nvPr/>
        </p:nvPicPr>
        <p:blipFill>
          <a:blip r:embed="rId2"/>
          <a:stretch>
            <a:fillRect/>
          </a:stretch>
        </p:blipFill>
        <p:spPr>
          <a:xfrm>
            <a:off x="427980" y="4853483"/>
            <a:ext cx="3517901" cy="1028701"/>
          </a:xfrm>
          <a:prstGeom prst="rect">
            <a:avLst/>
          </a:prstGeom>
          <a:ln w="12700">
            <a:miter lim="400000"/>
          </a:ln>
        </p:spPr>
      </p:pic>
      <p:sp>
        <p:nvSpPr>
          <p:cNvPr id="3" name="Slide Number Placeholder 2">
            <a:extLst>
              <a:ext uri="{FF2B5EF4-FFF2-40B4-BE49-F238E27FC236}">
                <a16:creationId xmlns:a16="http://schemas.microsoft.com/office/drawing/2014/main" id="{242872E0-D303-3A0C-AFB0-FFEE0069B326}"/>
              </a:ext>
            </a:extLst>
          </p:cNvPr>
          <p:cNvSpPr>
            <a:spLocks noGrp="1"/>
          </p:cNvSpPr>
          <p:nvPr>
            <p:ph type="sldNum" sz="quarter" idx="2"/>
          </p:nvPr>
        </p:nvSpPr>
        <p:spPr/>
        <p:txBody>
          <a:bodyPr/>
          <a:lstStyle/>
          <a:p>
            <a:fld id="{86CB4B4D-7CA3-9044-876B-883B54F8677D}" type="slidenum">
              <a:rPr lang="en-GB" smtClean="0"/>
              <a:t>1</a:t>
            </a:fld>
            <a:endParaRPr lang="en-GB"/>
          </a:p>
        </p:txBody>
      </p:sp>
      <p:sp>
        <p:nvSpPr>
          <p:cNvPr id="6" name="TextBox 5">
            <a:extLst>
              <a:ext uri="{FF2B5EF4-FFF2-40B4-BE49-F238E27FC236}">
                <a16:creationId xmlns:a16="http://schemas.microsoft.com/office/drawing/2014/main" id="{7214E3CE-32E7-BB3A-EA4C-74BAD1E12CA6}"/>
              </a:ext>
            </a:extLst>
          </p:cNvPr>
          <p:cNvSpPr txBox="1"/>
          <p:nvPr/>
        </p:nvSpPr>
        <p:spPr>
          <a:xfrm>
            <a:off x="427980" y="5815108"/>
            <a:ext cx="11925385" cy="25340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13800" dirty="0">
                <a:solidFill>
                  <a:srgbClr val="30A7D1"/>
                </a:solidFill>
                <a:latin typeface="Tahoma" panose="020B0604030504040204" pitchFamily="34" charset="0"/>
                <a:ea typeface="Tahoma" panose="020B0604030504040204" pitchFamily="34" charset="0"/>
                <a:cs typeface="Tahoma" panose="020B0604030504040204" pitchFamily="34" charset="0"/>
              </a:rPr>
              <a:t>MultiBatch 10</a:t>
            </a:r>
            <a:endParaRPr kumimoji="0" lang="en-US" sz="13800" b="0" i="0" u="none" strike="noStrike" cap="none" spc="0" normalizeH="0" baseline="0" dirty="0">
              <a:ln>
                <a:noFill/>
              </a:ln>
              <a:solidFill>
                <a:srgbClr val="30A7D1"/>
              </a:solidFill>
              <a:effectLst/>
              <a:uFillTx/>
              <a:latin typeface="Tahoma" panose="020B0604030504040204" pitchFamily="34" charset="0"/>
              <a:ea typeface="Tahoma" panose="020B0604030504040204" pitchFamily="34" charset="0"/>
              <a:cs typeface="Tahoma" panose="020B0604030504040204" pitchFamily="34" charset="0"/>
              <a:sym typeface="Avenir Next Medium"/>
            </a:endParaRPr>
          </a:p>
        </p:txBody>
      </p:sp>
      <p:sp>
        <p:nvSpPr>
          <p:cNvPr id="7" name="TextBox 6">
            <a:extLst>
              <a:ext uri="{FF2B5EF4-FFF2-40B4-BE49-F238E27FC236}">
                <a16:creationId xmlns:a16="http://schemas.microsoft.com/office/drawing/2014/main" id="{A5BDDFFB-D273-34DD-F1D6-935B5AF9593C}"/>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cSld>
  <p:clrMapOvr>
    <a:masterClrMapping/>
  </p:clrMapOvr>
  <p:transition spd="med" advClick="0" advTm="10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marL="444500" lvl="1" indent="0" hangingPunct="1">
              <a:buNone/>
            </a:pPr>
            <a:endParaRPr lang="en-US"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2</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0" name="TextBox 19">
            <a:extLst>
              <a:ext uri="{FF2B5EF4-FFF2-40B4-BE49-F238E27FC236}">
                <a16:creationId xmlns:a16="http://schemas.microsoft.com/office/drawing/2014/main" id="{20157749-31BD-7658-578D-33C8EECF99E8}"/>
              </a:ext>
            </a:extLst>
          </p:cNvPr>
          <p:cNvSpPr txBox="1"/>
          <p:nvPr/>
        </p:nvSpPr>
        <p:spPr>
          <a:xfrm>
            <a:off x="412375" y="424451"/>
            <a:ext cx="7422777"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What is MultiBatch?</a:t>
            </a:r>
          </a:p>
        </p:txBody>
      </p:sp>
      <p:sp>
        <p:nvSpPr>
          <p:cNvPr id="21" name="TextBox 20">
            <a:extLst>
              <a:ext uri="{FF2B5EF4-FFF2-40B4-BE49-F238E27FC236}">
                <a16:creationId xmlns:a16="http://schemas.microsoft.com/office/drawing/2014/main" id="{5AB52E32-B6B8-E49B-BBB0-B6D8E0EBEAC3}"/>
              </a:ext>
            </a:extLst>
          </p:cNvPr>
          <p:cNvSpPr txBox="1"/>
          <p:nvPr/>
        </p:nvSpPr>
        <p:spPr>
          <a:xfrm>
            <a:off x="511934" y="1729396"/>
            <a:ext cx="12181144" cy="65659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6000" b="0" i="0" u="none" strike="noStrike" cap="none" spc="0" normalizeH="0" baseline="0" dirty="0">
                <a:ln>
                  <a:noFill/>
                </a:ln>
                <a:solidFill>
                  <a:srgbClr val="1A6684"/>
                </a:solidFill>
                <a:effectLst/>
                <a:uFillTx/>
                <a:latin typeface="Avenir Next Medium"/>
                <a:ea typeface="Avenir Next Medium"/>
                <a:cs typeface="Avenir Next Medium"/>
                <a:sym typeface="Avenir Next Medium"/>
              </a:rPr>
              <a:t>MultiBatch                                             is a workload automation tool                              buil</a:t>
            </a:r>
            <a:r>
              <a:rPr lang="en-US" sz="6000" dirty="0">
                <a:solidFill>
                  <a:srgbClr val="1A6684"/>
                </a:solidFill>
              </a:rPr>
              <a:t>t specifically                                  to make best use of                 NonStop scalability                      and fault tolerance. </a:t>
            </a:r>
          </a:p>
          <a:p>
            <a:pPr marL="0" marR="0" indent="0" algn="l" defTabSz="584200" rtl="0" fontAlgn="auto" latinLnBrk="0" hangingPunct="0">
              <a:lnSpc>
                <a:spcPct val="100000"/>
              </a:lnSpc>
              <a:spcBef>
                <a:spcPts val="2400"/>
              </a:spcBef>
              <a:spcAft>
                <a:spcPts val="0"/>
              </a:spcAft>
              <a:buClrTx/>
              <a:buSzTx/>
              <a:buFontTx/>
              <a:buNone/>
              <a:tabLst/>
            </a:pPr>
            <a:endParaRPr kumimoji="0" lang="en-US" sz="2000" b="0" i="0" u="none" strike="noStrike" cap="none" spc="0" normalizeH="0" baseline="0" dirty="0">
              <a:ln>
                <a:noFill/>
              </a:ln>
              <a:solidFill>
                <a:srgbClr val="1A6684"/>
              </a:solidFill>
              <a:effectLst/>
              <a:uFillTx/>
              <a:latin typeface="Avenir Next Medium"/>
              <a:ea typeface="Avenir Next Medium"/>
              <a:cs typeface="Avenir Next Medium"/>
              <a:sym typeface="Avenir Next Medium"/>
            </a:endParaRPr>
          </a:p>
        </p:txBody>
      </p:sp>
      <p:sp>
        <p:nvSpPr>
          <p:cNvPr id="22" name="TextBox 21">
            <a:extLst>
              <a:ext uri="{FF2B5EF4-FFF2-40B4-BE49-F238E27FC236}">
                <a16:creationId xmlns:a16="http://schemas.microsoft.com/office/drawing/2014/main" id="{E6809C3D-2C2A-9A08-590E-50C2DD7DA796}"/>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1087777536"/>
      </p:ext>
    </p:extLst>
  </p:cSld>
  <p:clrMapOvr>
    <a:masterClrMapping/>
  </p:clrMapOvr>
  <p:transition spd="med" advClick="0" advTm="10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Tasks driven by time, dependency or manually </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Guardian and OSS processes fully and equally supported</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Built in disaster recovery</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Facilitates task parallel processing</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Central Deployment across network to your environments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Deeply </a:t>
            </a:r>
            <a:r>
              <a:rPr lang="en-US" sz="2000" dirty="0" err="1">
                <a:solidFill>
                  <a:srgbClr val="1A6684"/>
                </a:solidFill>
                <a:latin typeface="Tahoma" panose="020B0604030504040204" pitchFamily="34" charset="0"/>
                <a:ea typeface="Tahoma" panose="020B0604030504040204" pitchFamily="34" charset="0"/>
                <a:cs typeface="Tahoma" panose="020B0604030504040204" pitchFamily="34" charset="0"/>
              </a:rPr>
              <a:t>parametised</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 to better manage very large schedules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One time definition of assigns, defines, params, </a:t>
            </a:r>
            <a:r>
              <a:rPr lang="en-US" sz="2000" dirty="0" smtClean="0">
                <a:solidFill>
                  <a:srgbClr val="1A6684"/>
                </a:solidFill>
                <a:latin typeface="Tahoma" panose="020B0604030504040204" pitchFamily="34" charset="0"/>
                <a:ea typeface="Tahoma" panose="020B0604030504040204" pitchFamily="34" charset="0"/>
                <a:cs typeface="Tahoma" panose="020B0604030504040204" pitchFamily="34" charset="0"/>
              </a:rPr>
              <a:t>F</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a:t>
            </a:r>
            <a:r>
              <a:rPr lang="en-US" sz="2000" dirty="0" smtClean="0">
                <a:solidFill>
                  <a:srgbClr val="1A6684"/>
                </a:solidFill>
                <a:latin typeface="Tahoma" panose="020B0604030504040204" pitchFamily="34" charset="0"/>
                <a:ea typeface="Tahoma" panose="020B0604030504040204" pitchFamily="34" charset="0"/>
                <a:cs typeface="Tahoma" panose="020B0604030504040204" pitchFamily="34" charset="0"/>
              </a:rPr>
              <a:t>s </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and environment variables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Optional user task to MultiBatch message protocol to give easy fault tolerance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Simple macro driven installation with easy-to-follow installation guide </a:t>
            </a:r>
          </a:p>
          <a:p>
            <a:pPr marL="228600" lvl="1" indent="0" hangingPunct="1">
              <a:buFont typeface="Avenir Next"/>
              <a:buNone/>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 comprehensive and detailed technical guide provided to explain all above concepts and usage</a:t>
            </a: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3</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968188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What do you get with MultiBatch?</a:t>
            </a: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207474431"/>
      </p:ext>
    </p:extLst>
  </p:cSld>
  <p:clrMapOvr>
    <a:masterClrMapping/>
  </p:clrMapOvr>
  <p:transition spd="med" advClick="0" advTm="10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Introduction of Define Classes, these allow sets of defines to be configured once and then linked to any number of steps</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Many limits have been increased; a single BMON can now control 2500 job</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Introduction of On Demand Jobs, you can now define Model Jobs; these can be cloned at the command line and then modified and run as required</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Support for OSS processes has been reworked and improved</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Conditional Parameter values can now be up to 100 characters</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Both Conditional Parameter and Event Timer processing is now fully incorporated in the MultiBatch 10 menu, security and auditing functionality </a:t>
            </a: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4</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10825120"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What </a:t>
            </a:r>
            <a:r>
              <a:rPr kumimoji="0" lang="en-US" sz="4400" b="0" i="0" u="none" strike="noStrike" cap="none" spc="0" normalizeH="0" baseline="0" dirty="0" smtClean="0">
                <a:ln>
                  <a:noFill/>
                </a:ln>
                <a:solidFill>
                  <a:srgbClr val="30A7D1"/>
                </a:solidFill>
                <a:effectLst/>
                <a:uFillTx/>
                <a:latin typeface="Avenir Next Medium"/>
                <a:ea typeface="Avenir Next Medium"/>
                <a:cs typeface="Avenir Next Medium"/>
                <a:sym typeface="Avenir Next Medium"/>
              </a:rPr>
              <a:t>more do </a:t>
            </a: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you get with MultiBatch 10?</a:t>
            </a:r>
          </a:p>
        </p:txBody>
      </p:sp>
      <p:sp>
        <p:nvSpPr>
          <p:cNvPr id="3" name="TextBox 2">
            <a:extLst>
              <a:ext uri="{FF2B5EF4-FFF2-40B4-BE49-F238E27FC236}">
                <a16:creationId xmlns:a16="http://schemas.microsoft.com/office/drawing/2014/main" id="{3D28149C-725C-F2EB-86FD-A7CC705ABC98}"/>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871820"/>
      </p:ext>
    </p:extLst>
  </p:cSld>
  <p:clrMapOvr>
    <a:masterClrMapping/>
  </p:clrMapOvr>
  <p:transition spd="med" advClick="0" advTm="10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5</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13142260"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How does MultiBatch 10 compare vs NetBatch?</a:t>
            </a:r>
          </a:p>
        </p:txBody>
      </p:sp>
      <p:graphicFrame>
        <p:nvGraphicFramePr>
          <p:cNvPr id="3" name="Content Placeholder 6">
            <a:extLst>
              <a:ext uri="{FF2B5EF4-FFF2-40B4-BE49-F238E27FC236}">
                <a16:creationId xmlns:a16="http://schemas.microsoft.com/office/drawing/2014/main" id="{1C7BD0B5-41C3-F5E0-E1E3-720C21A7A324}"/>
              </a:ext>
            </a:extLst>
          </p:cNvPr>
          <p:cNvGraphicFramePr>
            <a:graphicFrameLocks/>
          </p:cNvGraphicFramePr>
          <p:nvPr>
            <p:extLst>
              <p:ext uri="{D42A27DB-BD31-4B8C-83A1-F6EECF244321}">
                <p14:modId xmlns:p14="http://schemas.microsoft.com/office/powerpoint/2010/main" val="2677577677"/>
              </p:ext>
            </p:extLst>
          </p:nvPr>
        </p:nvGraphicFramePr>
        <p:xfrm>
          <a:off x="233286" y="2079367"/>
          <a:ext cx="12472710" cy="5524623"/>
        </p:xfrm>
        <a:graphic>
          <a:graphicData uri="http://schemas.openxmlformats.org/drawingml/2006/table">
            <a:tbl>
              <a:tblPr firstRow="1" firstCol="1" bandRow="1">
                <a:tableStyleId>{69012ECD-51FC-41F1-AA8D-1B2483CD663E}</a:tableStyleId>
              </a:tblPr>
              <a:tblGrid>
                <a:gridCol w="2957537">
                  <a:extLst>
                    <a:ext uri="{9D8B030D-6E8A-4147-A177-3AD203B41FA5}">
                      <a16:colId xmlns:a16="http://schemas.microsoft.com/office/drawing/2014/main" val="1214647463"/>
                    </a:ext>
                  </a:extLst>
                </a:gridCol>
                <a:gridCol w="4809016">
                  <a:extLst>
                    <a:ext uri="{9D8B030D-6E8A-4147-A177-3AD203B41FA5}">
                      <a16:colId xmlns:a16="http://schemas.microsoft.com/office/drawing/2014/main" val="3920531621"/>
                    </a:ext>
                  </a:extLst>
                </a:gridCol>
                <a:gridCol w="4706157">
                  <a:extLst>
                    <a:ext uri="{9D8B030D-6E8A-4147-A177-3AD203B41FA5}">
                      <a16:colId xmlns:a16="http://schemas.microsoft.com/office/drawing/2014/main" val="2553496272"/>
                    </a:ext>
                  </a:extLst>
                </a:gridCol>
              </a:tblGrid>
              <a:tr h="208824">
                <a:tc>
                  <a:txBody>
                    <a:bodyPr/>
                    <a:lstStyle/>
                    <a:p>
                      <a:pPr>
                        <a:lnSpc>
                          <a:spcPct val="107000"/>
                        </a:lnSpc>
                        <a:spcAft>
                          <a:spcPts val="0"/>
                        </a:spcAft>
                      </a:pPr>
                      <a:r>
                        <a:rPr lang="en-GB" sz="1200" dirty="0">
                          <a:solidFill>
                            <a:srgbClr val="1A6684"/>
                          </a:solidFill>
                          <a:effectLst/>
                        </a:rPr>
                        <a:t> </a:t>
                      </a:r>
                      <a:endParaRPr lang="en-GB" sz="1200" dirty="0">
                        <a:solidFill>
                          <a:srgbClr val="1A6684"/>
                        </a:solidFill>
                        <a:effectLst/>
                        <a:latin typeface="Calibri" panose="020F0502020204030204" pitchFamily="34" charset="0"/>
                        <a:ea typeface="Calibri" panose="020F0502020204030204" pitchFamily="34" charset="0"/>
                        <a:cs typeface="Times New Roman" panose="02020603050405020304" pitchFamily="18" charset="0"/>
                      </a:endParaRPr>
                    </a:p>
                  </a:txBody>
                  <a:tcPr marL="75438" marR="75438" marT="0" marB="0"/>
                </a:tc>
                <a:tc>
                  <a:txBody>
                    <a:bodyPr/>
                    <a:lstStyle/>
                    <a:p>
                      <a:pPr>
                        <a:lnSpc>
                          <a:spcPct val="107000"/>
                        </a:lnSpc>
                        <a:spcAft>
                          <a:spcPts val="0"/>
                        </a:spcAft>
                      </a:pPr>
                      <a:r>
                        <a:rPr lang="en-GB" sz="1400" b="0" dirty="0">
                          <a:solidFill>
                            <a:schemeClr val="bg1">
                              <a:lumMod val="10000"/>
                              <a:lumOff val="90000"/>
                            </a:schemeClr>
                          </a:solidFill>
                          <a:effectLst/>
                        </a:rPr>
                        <a:t>MultiBatch</a:t>
                      </a:r>
                      <a:endParaRPr lang="en-GB" sz="1400" b="0" dirty="0">
                        <a:solidFill>
                          <a:schemeClr val="bg1">
                            <a:lumMod val="10000"/>
                            <a:lumOff val="90000"/>
                          </a:schemeClr>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400" b="0" dirty="0">
                          <a:solidFill>
                            <a:schemeClr val="bg1">
                              <a:lumMod val="10000"/>
                              <a:lumOff val="90000"/>
                            </a:schemeClr>
                          </a:solidFill>
                          <a:effectLst/>
                        </a:rPr>
                        <a:t>NetBatch and </a:t>
                      </a:r>
                      <a:r>
                        <a:rPr lang="en-GB" sz="1400" b="0" dirty="0" err="1">
                          <a:solidFill>
                            <a:schemeClr val="bg1">
                              <a:lumMod val="10000"/>
                              <a:lumOff val="90000"/>
                            </a:schemeClr>
                          </a:solidFill>
                          <a:effectLst/>
                        </a:rPr>
                        <a:t>Netbatch</a:t>
                      </a:r>
                      <a:r>
                        <a:rPr lang="en-GB" sz="1400" b="0" dirty="0">
                          <a:solidFill>
                            <a:schemeClr val="bg1">
                              <a:lumMod val="10000"/>
                              <a:lumOff val="90000"/>
                            </a:schemeClr>
                          </a:solidFill>
                          <a:effectLst/>
                        </a:rPr>
                        <a:t>+</a:t>
                      </a:r>
                      <a:endParaRPr lang="en-GB" sz="1400" b="0" dirty="0">
                        <a:solidFill>
                          <a:schemeClr val="bg1">
                            <a:lumMod val="10000"/>
                            <a:lumOff val="90000"/>
                          </a:schemeClr>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2687382054"/>
                  </a:ext>
                </a:extLst>
              </a:tr>
              <a:tr h="378310">
                <a:tc>
                  <a:txBody>
                    <a:bodyPr/>
                    <a:lstStyle/>
                    <a:p>
                      <a:pPr>
                        <a:lnSpc>
                          <a:spcPct val="107000"/>
                        </a:lnSpc>
                        <a:spcAft>
                          <a:spcPts val="0"/>
                        </a:spcAft>
                      </a:pPr>
                      <a:r>
                        <a:rPr lang="en-GB" sz="1200" b="0" dirty="0">
                          <a:solidFill>
                            <a:srgbClr val="1A6684"/>
                          </a:solidFill>
                          <a:effectLst/>
                        </a:rPr>
                        <a:t>Network Capable</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dirty="0">
                          <a:solidFill>
                            <a:srgbClr val="1A6684"/>
                          </a:solidFill>
                          <a:effectLst/>
                        </a:rPr>
                        <a:t>Yes, centrally managed</a:t>
                      </a:r>
                      <a:endParaRPr lang="en-GB" sz="120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dirty="0">
                          <a:solidFill>
                            <a:srgbClr val="1A6684"/>
                          </a:solidFill>
                          <a:effectLst/>
                        </a:rPr>
                        <a:t>Yes, centrally managed</a:t>
                      </a:r>
                      <a:endParaRPr lang="en-GB" sz="120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3858245379"/>
                  </a:ext>
                </a:extLst>
              </a:tr>
              <a:tr h="378310">
                <a:tc>
                  <a:txBody>
                    <a:bodyPr/>
                    <a:lstStyle/>
                    <a:p>
                      <a:pPr>
                        <a:lnSpc>
                          <a:spcPct val="107000"/>
                        </a:lnSpc>
                        <a:spcAft>
                          <a:spcPts val="0"/>
                        </a:spcAft>
                      </a:pPr>
                      <a:r>
                        <a:rPr lang="en-GB" sz="1200" b="0" dirty="0">
                          <a:solidFill>
                            <a:srgbClr val="1A6684"/>
                          </a:solidFill>
                          <a:effectLst/>
                        </a:rPr>
                        <a:t>Job Process Control</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dirty="0">
                          <a:solidFill>
                            <a:srgbClr val="1A6684"/>
                          </a:solidFill>
                          <a:effectLst/>
                        </a:rPr>
                        <a:t>Direct, all under monitor control</a:t>
                      </a:r>
                      <a:endParaRPr lang="en-GB" sz="120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dirty="0">
                          <a:solidFill>
                            <a:srgbClr val="1A6684"/>
                          </a:solidFill>
                          <a:effectLst/>
                        </a:rPr>
                        <a:t>Executor Scripts start multiple processes</a:t>
                      </a:r>
                      <a:endParaRPr lang="en-GB" sz="120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1184864387"/>
                  </a:ext>
                </a:extLst>
              </a:tr>
              <a:tr h="378310">
                <a:tc>
                  <a:txBody>
                    <a:bodyPr/>
                    <a:lstStyle/>
                    <a:p>
                      <a:pPr>
                        <a:lnSpc>
                          <a:spcPct val="107000"/>
                        </a:lnSpc>
                        <a:spcAft>
                          <a:spcPts val="0"/>
                        </a:spcAft>
                      </a:pPr>
                      <a:r>
                        <a:rPr lang="en-GB" sz="1200" b="0" dirty="0">
                          <a:solidFill>
                            <a:srgbClr val="1A6684"/>
                          </a:solidFill>
                          <a:effectLst/>
                        </a:rPr>
                        <a:t>Job Dependency Control</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dirty="0">
                          <a:solidFill>
                            <a:srgbClr val="1A6684"/>
                          </a:solidFill>
                          <a:effectLst/>
                        </a:rPr>
                        <a:t>Monitor controlled dependency</a:t>
                      </a:r>
                      <a:endParaRPr lang="en-GB" sz="120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Executor Scripts release dependent jobs</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2407216246"/>
                  </a:ext>
                </a:extLst>
              </a:tr>
              <a:tr h="378310">
                <a:tc>
                  <a:txBody>
                    <a:bodyPr/>
                    <a:lstStyle/>
                    <a:p>
                      <a:pPr>
                        <a:lnSpc>
                          <a:spcPct val="107000"/>
                        </a:lnSpc>
                        <a:spcAft>
                          <a:spcPts val="0"/>
                        </a:spcAft>
                      </a:pPr>
                      <a:r>
                        <a:rPr lang="en-GB" sz="1200" b="0" dirty="0">
                          <a:solidFill>
                            <a:srgbClr val="1A6684"/>
                          </a:solidFill>
                          <a:effectLst/>
                        </a:rPr>
                        <a:t>Job Parameters</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Assigns, Defines, Params, FDs and Environment </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dirty="0">
                          <a:solidFill>
                            <a:srgbClr val="1A6684"/>
                          </a:solidFill>
                          <a:effectLst/>
                        </a:rPr>
                        <a:t>Assigns, Defines, Params</a:t>
                      </a:r>
                      <a:endParaRPr lang="en-GB" sz="120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405656949"/>
                  </a:ext>
                </a:extLst>
              </a:tr>
              <a:tr h="378310">
                <a:tc>
                  <a:txBody>
                    <a:bodyPr/>
                    <a:lstStyle/>
                    <a:p>
                      <a:pPr>
                        <a:lnSpc>
                          <a:spcPct val="107000"/>
                        </a:lnSpc>
                        <a:spcAft>
                          <a:spcPts val="0"/>
                        </a:spcAft>
                      </a:pPr>
                      <a:r>
                        <a:rPr lang="en-GB" sz="1200" b="0" dirty="0">
                          <a:solidFill>
                            <a:srgbClr val="1A6684"/>
                          </a:solidFill>
                          <a:effectLst/>
                        </a:rPr>
                        <a:t>Job Selection</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Direct, run when scheduled</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Class controls access to Executor and then CPU</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3188090858"/>
                  </a:ext>
                </a:extLst>
              </a:tr>
              <a:tr h="378310">
                <a:tc>
                  <a:txBody>
                    <a:bodyPr/>
                    <a:lstStyle/>
                    <a:p>
                      <a:pPr>
                        <a:lnSpc>
                          <a:spcPct val="107000"/>
                        </a:lnSpc>
                        <a:spcAft>
                          <a:spcPts val="0"/>
                        </a:spcAft>
                      </a:pPr>
                      <a:r>
                        <a:rPr lang="en-GB" sz="1200" b="0" dirty="0">
                          <a:solidFill>
                            <a:srgbClr val="1A6684"/>
                          </a:solidFill>
                          <a:effectLst/>
                        </a:rPr>
                        <a:t>Job Structure</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JOB, SEGMENT, UNIT to facilitate parallel processing</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Controlled by user written Executor script</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52480523"/>
                  </a:ext>
                </a:extLst>
              </a:tr>
              <a:tr h="378310">
                <a:tc>
                  <a:txBody>
                    <a:bodyPr/>
                    <a:lstStyle/>
                    <a:p>
                      <a:pPr>
                        <a:lnSpc>
                          <a:spcPct val="107000"/>
                        </a:lnSpc>
                        <a:spcAft>
                          <a:spcPts val="0"/>
                        </a:spcAft>
                      </a:pPr>
                      <a:r>
                        <a:rPr lang="en-GB" sz="1200" b="0" dirty="0">
                          <a:solidFill>
                            <a:srgbClr val="1A6684"/>
                          </a:solidFill>
                          <a:effectLst/>
                        </a:rPr>
                        <a:t>Scheduling Options</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dirty="0">
                          <a:solidFill>
                            <a:srgbClr val="1A6684"/>
                          </a:solidFill>
                          <a:effectLst/>
                        </a:rPr>
                        <a:t>Time, Interval, Calendar, Dependency, CRON</a:t>
                      </a:r>
                      <a:endParaRPr lang="en-GB" sz="120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Time, Interval, Calendar, Dependency, Delay, CRON</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3849801961"/>
                  </a:ext>
                </a:extLst>
              </a:tr>
              <a:tr h="378310">
                <a:tc>
                  <a:txBody>
                    <a:bodyPr/>
                    <a:lstStyle/>
                    <a:p>
                      <a:pPr>
                        <a:lnSpc>
                          <a:spcPct val="107000"/>
                        </a:lnSpc>
                        <a:spcAft>
                          <a:spcPts val="0"/>
                        </a:spcAft>
                      </a:pPr>
                      <a:r>
                        <a:rPr lang="en-GB" sz="1200" b="0" dirty="0">
                          <a:solidFill>
                            <a:srgbClr val="1A6684"/>
                          </a:solidFill>
                          <a:effectLst/>
                        </a:rPr>
                        <a:t>Migration</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dirty="0">
                          <a:solidFill>
                            <a:srgbClr val="1A6684"/>
                          </a:solidFill>
                          <a:effectLst/>
                        </a:rPr>
                        <a:t>Deep migration of complete schedule with translation</a:t>
                      </a:r>
                      <a:endParaRPr lang="en-GB" sz="120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Simple migration with manual script updates </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1675701823"/>
                  </a:ext>
                </a:extLst>
              </a:tr>
              <a:tr h="378310">
                <a:tc>
                  <a:txBody>
                    <a:bodyPr/>
                    <a:lstStyle/>
                    <a:p>
                      <a:pPr>
                        <a:lnSpc>
                          <a:spcPct val="107000"/>
                        </a:lnSpc>
                        <a:spcAft>
                          <a:spcPts val="0"/>
                        </a:spcAft>
                      </a:pPr>
                      <a:r>
                        <a:rPr lang="en-GB" sz="1200" b="0" dirty="0">
                          <a:solidFill>
                            <a:srgbClr val="1A6684"/>
                          </a:solidFill>
                          <a:effectLst/>
                        </a:rPr>
                        <a:t>Parameterisation</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Granular field level</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Job Default Sets</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945282691"/>
                  </a:ext>
                </a:extLst>
              </a:tr>
              <a:tr h="378310">
                <a:tc>
                  <a:txBody>
                    <a:bodyPr/>
                    <a:lstStyle/>
                    <a:p>
                      <a:pPr>
                        <a:lnSpc>
                          <a:spcPct val="107000"/>
                        </a:lnSpc>
                        <a:spcAft>
                          <a:spcPts val="0"/>
                        </a:spcAft>
                      </a:pPr>
                      <a:r>
                        <a:rPr lang="en-GB" sz="1200" b="0" dirty="0">
                          <a:solidFill>
                            <a:srgbClr val="1A6684"/>
                          </a:solidFill>
                          <a:effectLst/>
                        </a:rPr>
                        <a:t>Disaster Recovery</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Inbuilt monitor recovery</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No</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2865347746"/>
                  </a:ext>
                </a:extLst>
              </a:tr>
              <a:tr h="378310">
                <a:tc>
                  <a:txBody>
                    <a:bodyPr/>
                    <a:lstStyle/>
                    <a:p>
                      <a:pPr>
                        <a:lnSpc>
                          <a:spcPct val="107000"/>
                        </a:lnSpc>
                        <a:spcAft>
                          <a:spcPts val="0"/>
                        </a:spcAft>
                      </a:pPr>
                      <a:r>
                        <a:rPr lang="en-GB" sz="1200" b="0" dirty="0">
                          <a:solidFill>
                            <a:srgbClr val="1A6684"/>
                          </a:solidFill>
                          <a:effectLst/>
                        </a:rPr>
                        <a:t>OSS Support</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Yes</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No</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3720762772"/>
                  </a:ext>
                </a:extLst>
              </a:tr>
              <a:tr h="378310">
                <a:tc>
                  <a:txBody>
                    <a:bodyPr/>
                    <a:lstStyle/>
                    <a:p>
                      <a:pPr>
                        <a:lnSpc>
                          <a:spcPct val="107000"/>
                        </a:lnSpc>
                        <a:spcAft>
                          <a:spcPts val="0"/>
                        </a:spcAft>
                      </a:pPr>
                      <a:r>
                        <a:rPr lang="en-GB" sz="1200" b="0" dirty="0">
                          <a:solidFill>
                            <a:srgbClr val="1A6684"/>
                          </a:solidFill>
                          <a:effectLst/>
                        </a:rPr>
                        <a:t>Status Monitor</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a:solidFill>
                            <a:srgbClr val="1A6684"/>
                          </a:solidFill>
                          <a:effectLst/>
                        </a:rPr>
                        <a:t>Comprehensive multi-level dynamic subsystem</a:t>
                      </a:r>
                      <a:endParaRPr lang="en-GB" sz="120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dirty="0">
                          <a:solidFill>
                            <a:srgbClr val="1A6684"/>
                          </a:solidFill>
                          <a:effectLst/>
                        </a:rPr>
                        <a:t>Single Screen</a:t>
                      </a:r>
                      <a:endParaRPr lang="en-GB" sz="120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3383773591"/>
                  </a:ext>
                </a:extLst>
              </a:tr>
              <a:tr h="378310">
                <a:tc>
                  <a:txBody>
                    <a:bodyPr/>
                    <a:lstStyle/>
                    <a:p>
                      <a:pPr>
                        <a:lnSpc>
                          <a:spcPct val="107000"/>
                        </a:lnSpc>
                        <a:spcAft>
                          <a:spcPts val="0"/>
                        </a:spcAft>
                      </a:pPr>
                      <a:r>
                        <a:rPr lang="en-GB" sz="1200" b="0" dirty="0">
                          <a:solidFill>
                            <a:srgbClr val="1A6684"/>
                          </a:solidFill>
                          <a:effectLst/>
                        </a:rPr>
                        <a:t>Monitor to Process Protocol</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dirty="0">
                          <a:solidFill>
                            <a:srgbClr val="1A6684"/>
                          </a:solidFill>
                          <a:effectLst/>
                        </a:rPr>
                        <a:t>Yes, to report progress and for restart</a:t>
                      </a:r>
                      <a:endParaRPr lang="en-GB" sz="120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dirty="0">
                          <a:solidFill>
                            <a:srgbClr val="1A6684"/>
                          </a:solidFill>
                          <a:effectLst/>
                        </a:rPr>
                        <a:t>No</a:t>
                      </a:r>
                      <a:endParaRPr lang="en-GB" sz="120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2772975592"/>
                  </a:ext>
                </a:extLst>
              </a:tr>
              <a:tr h="378310">
                <a:tc>
                  <a:txBody>
                    <a:bodyPr/>
                    <a:lstStyle/>
                    <a:p>
                      <a:pPr>
                        <a:lnSpc>
                          <a:spcPct val="107000"/>
                        </a:lnSpc>
                        <a:spcAft>
                          <a:spcPts val="0"/>
                        </a:spcAft>
                      </a:pPr>
                      <a:r>
                        <a:rPr lang="en-GB" sz="1200" b="0" dirty="0">
                          <a:solidFill>
                            <a:srgbClr val="1A6684"/>
                          </a:solidFill>
                          <a:effectLst/>
                        </a:rPr>
                        <a:t>Start Time Monitor</a:t>
                      </a:r>
                      <a:endParaRPr lang="en-GB" sz="1200" b="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dirty="0">
                          <a:solidFill>
                            <a:srgbClr val="1A6684"/>
                          </a:solidFill>
                          <a:effectLst/>
                        </a:rPr>
                        <a:t>Yes</a:t>
                      </a:r>
                      <a:endParaRPr lang="en-GB" sz="120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tc>
                  <a:txBody>
                    <a:bodyPr/>
                    <a:lstStyle/>
                    <a:p>
                      <a:pPr>
                        <a:lnSpc>
                          <a:spcPct val="107000"/>
                        </a:lnSpc>
                        <a:spcAft>
                          <a:spcPts val="0"/>
                        </a:spcAft>
                      </a:pPr>
                      <a:r>
                        <a:rPr lang="en-GB" sz="1200" dirty="0">
                          <a:solidFill>
                            <a:srgbClr val="1A6684"/>
                          </a:solidFill>
                          <a:effectLst/>
                        </a:rPr>
                        <a:t>No</a:t>
                      </a:r>
                      <a:endParaRPr lang="en-GB" sz="1200" dirty="0">
                        <a:solidFill>
                          <a:srgbClr val="1A6684"/>
                        </a:solidFill>
                        <a:effectLst/>
                        <a:latin typeface="Tahoma" panose="020B0604030504040204" pitchFamily="34" charset="0"/>
                        <a:ea typeface="Tahoma" panose="020B0604030504040204" pitchFamily="34" charset="0"/>
                        <a:cs typeface="Tahoma" panose="020B0604030504040204" pitchFamily="34" charset="0"/>
                      </a:endParaRPr>
                    </a:p>
                  </a:txBody>
                  <a:tcPr marL="75438" marR="75438" marT="0" marB="0"/>
                </a:tc>
                <a:extLst>
                  <a:ext uri="{0D108BD9-81ED-4DB2-BD59-A6C34878D82A}">
                    <a16:rowId xmlns:a16="http://schemas.microsoft.com/office/drawing/2014/main" val="2707237557"/>
                  </a:ext>
                </a:extLst>
              </a:tr>
            </a:tbl>
          </a:graphicData>
        </a:graphic>
      </p:graphicFrame>
      <p:sp>
        <p:nvSpPr>
          <p:cNvPr id="4" name="TextBox 3">
            <a:extLst>
              <a:ext uri="{FF2B5EF4-FFF2-40B4-BE49-F238E27FC236}">
                <a16:creationId xmlns:a16="http://schemas.microsoft.com/office/drawing/2014/main" id="{D0581B82-77DC-6560-47E9-9A46AE27CDE3}"/>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616428890"/>
      </p:ext>
    </p:extLst>
  </p:cSld>
  <p:clrMapOvr>
    <a:masterClrMapping/>
  </p:clrMapOvr>
  <p:transition spd="med" advClick="0" advTm="10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MultiBatch 10 provides significantly more sophisticated and integrated job definition. Not needing to write scripts external from the database job definition is a major benefit when managing a batch environment.</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MultiBatch 10 has deep support for OSS processes. Specific support is included in the user interface and scheduler equivalent to that for Guardian processes.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MultiBatch 10 manages all job dependency logic centrally in the scheduler. There is no requirement to write specific job release logic. Job dependencies are automatically adjusted depending on the job set to be run.</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MultiBatch 10 provides a significantly more complete and comprehensive view of job schedule status.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MultiBatch 10 has an active roadmap where new features are designed, planned and scheduled for release. The roadmap is determined by our customers. </a:t>
            </a: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6</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1218114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a:t>
            </a:r>
            <a:r>
              <a:rPr lang="en-US" sz="4400" dirty="0">
                <a:solidFill>
                  <a:srgbClr val="30A7D1"/>
                </a:solidFill>
              </a:rPr>
              <a:t>beats </a:t>
            </a: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NetBatch across the board. </a:t>
            </a:r>
          </a:p>
        </p:txBody>
      </p:sp>
      <p:sp>
        <p:nvSpPr>
          <p:cNvPr id="3" name="TextBox 2">
            <a:extLst>
              <a:ext uri="{FF2B5EF4-FFF2-40B4-BE49-F238E27FC236}">
                <a16:creationId xmlns:a16="http://schemas.microsoft.com/office/drawing/2014/main" id="{3D28149C-725C-F2EB-86FD-A7CC705ABC98}"/>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2639667685"/>
      </p:ext>
    </p:extLst>
  </p:cSld>
  <p:clrMapOvr>
    <a:masterClrMapping/>
  </p:clrMapOvr>
  <p:transition spd="med" advClick="0" advTm="10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7</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1218114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Architecture.</a:t>
            </a:r>
          </a:p>
        </p:txBody>
      </p:sp>
      <p:sp>
        <p:nvSpPr>
          <p:cNvPr id="3" name="TextBox 2">
            <a:extLst>
              <a:ext uri="{FF2B5EF4-FFF2-40B4-BE49-F238E27FC236}">
                <a16:creationId xmlns:a16="http://schemas.microsoft.com/office/drawing/2014/main" id="{3D28149C-725C-F2EB-86FD-A7CC705ABC98}"/>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pic>
        <p:nvPicPr>
          <p:cNvPr id="4" name="Content Placeholder 7">
            <a:extLst>
              <a:ext uri="{FF2B5EF4-FFF2-40B4-BE49-F238E27FC236}">
                <a16:creationId xmlns:a16="http://schemas.microsoft.com/office/drawing/2014/main" id="{01C05BDA-A280-A186-FC5A-00897A584A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309" y="2107111"/>
            <a:ext cx="10568159" cy="6655772"/>
          </a:xfrm>
          <a:prstGeom prst="rect">
            <a:avLst/>
          </a:prstGeom>
        </p:spPr>
      </p:pic>
    </p:spTree>
    <p:extLst>
      <p:ext uri="{BB962C8B-B14F-4D97-AF65-F5344CB8AC3E}">
        <p14:creationId xmlns:p14="http://schemas.microsoft.com/office/powerpoint/2010/main" val="1154831060"/>
      </p:ext>
    </p:extLst>
  </p:cSld>
  <p:clrMapOvr>
    <a:masterClrMapping/>
  </p:clrMapOvr>
  <p:transition spd="med" advClick="0" advTm="10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8</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1218114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What do I need to run MultiBatch 10?</a:t>
            </a:r>
          </a:p>
        </p:txBody>
      </p:sp>
      <p:sp>
        <p:nvSpPr>
          <p:cNvPr id="3" name="TextBox 2">
            <a:extLst>
              <a:ext uri="{FF2B5EF4-FFF2-40B4-BE49-F238E27FC236}">
                <a16:creationId xmlns:a16="http://schemas.microsoft.com/office/drawing/2014/main" id="{3D28149C-725C-F2EB-86FD-A7CC705ABC98}"/>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
        <p:nvSpPr>
          <p:cNvPr id="4" name="Rectangle 3">
            <a:extLst>
              <a:ext uri="{FF2B5EF4-FFF2-40B4-BE49-F238E27FC236}">
                <a16:creationId xmlns:a16="http://schemas.microsoft.com/office/drawing/2014/main" id="{7705E3AB-1248-26BE-758B-07708FD21C6A}"/>
              </a:ext>
            </a:extLst>
          </p:cNvPr>
          <p:cNvSpPr txBox="1">
            <a:spLocks noChangeArrowheads="1"/>
          </p:cNvSpPr>
          <p:nvPr/>
        </p:nvSpPr>
        <p:spPr>
          <a:xfrm>
            <a:off x="613611" y="1872355"/>
            <a:ext cx="11979907"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marL="444500" lvl="1"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8" name="Table 17"/>
          <p:cNvGraphicFramePr>
            <a:graphicFrameLocks noGrp="1"/>
          </p:cNvGraphicFramePr>
          <p:nvPr>
            <p:extLst>
              <p:ext uri="{D42A27DB-BD31-4B8C-83A1-F6EECF244321}">
                <p14:modId xmlns:p14="http://schemas.microsoft.com/office/powerpoint/2010/main" val="326728492"/>
              </p:ext>
            </p:extLst>
          </p:nvPr>
        </p:nvGraphicFramePr>
        <p:xfrm>
          <a:off x="1698232" y="7403861"/>
          <a:ext cx="9635514" cy="1112520"/>
        </p:xfrm>
        <a:graphic>
          <a:graphicData uri="http://schemas.openxmlformats.org/drawingml/2006/table">
            <a:tbl>
              <a:tblPr firstRow="1" bandRow="1">
                <a:effectLst>
                  <a:outerShdw blurRad="50800" dist="38100" dir="2700000" algn="tl" rotWithShape="0">
                    <a:schemeClr val="accent1">
                      <a:lumMod val="75000"/>
                      <a:alpha val="85000"/>
                    </a:schemeClr>
                  </a:outerShdw>
                </a:effectLst>
                <a:tableStyleId>{5940675A-B579-460E-94D1-54222C63F5DA}</a:tableStyleId>
              </a:tblPr>
              <a:tblGrid>
                <a:gridCol w="3222684">
                  <a:extLst>
                    <a:ext uri="{9D8B030D-6E8A-4147-A177-3AD203B41FA5}">
                      <a16:colId xmlns:a16="http://schemas.microsoft.com/office/drawing/2014/main" val="1493653552"/>
                    </a:ext>
                  </a:extLst>
                </a:gridCol>
                <a:gridCol w="6412830">
                  <a:extLst>
                    <a:ext uri="{9D8B030D-6E8A-4147-A177-3AD203B41FA5}">
                      <a16:colId xmlns:a16="http://schemas.microsoft.com/office/drawing/2014/main" val="2175030068"/>
                    </a:ext>
                  </a:extLst>
                </a:gridCol>
              </a:tblGrid>
              <a:tr h="370840">
                <a:tc>
                  <a:txBody>
                    <a:bodyPr/>
                    <a:lstStyle/>
                    <a:p>
                      <a:pPr algn="ctr">
                        <a:lnSpc>
                          <a:spcPct val="107000"/>
                        </a:lnSpc>
                        <a:spcAft>
                          <a:spcPts val="0"/>
                        </a:spcAft>
                      </a:pPr>
                      <a:r>
                        <a:rPr lang="en-GB" sz="1400" b="1" dirty="0">
                          <a:solidFill>
                            <a:srgbClr val="1A6684"/>
                          </a:solidFill>
                          <a:effectLst/>
                          <a:latin typeface="Tahoma" panose="020B0604030504040204" pitchFamily="34" charset="0"/>
                          <a:ea typeface="Calibri" panose="020F0502020204030204" pitchFamily="34" charset="0"/>
                          <a:cs typeface="Times New Roman" panose="02020603050405020304" pitchFamily="18" charset="0"/>
                        </a:rPr>
                        <a:t>SKU</a:t>
                      </a:r>
                      <a:endParaRPr lang="en-GB" sz="1400" b="1" dirty="0">
                        <a:solidFill>
                          <a:srgbClr val="1A6684"/>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l">
                        <a:lnSpc>
                          <a:spcPct val="100000"/>
                        </a:lnSpc>
                        <a:spcAft>
                          <a:spcPts val="0"/>
                        </a:spcAft>
                      </a:pPr>
                      <a:r>
                        <a:rPr lang="en-GB" sz="1400" b="1" dirty="0">
                          <a:solidFill>
                            <a:srgbClr val="1A6684"/>
                          </a:solidFill>
                          <a:effectLst/>
                          <a:latin typeface="Tahoma" panose="020B0604030504040204" pitchFamily="34" charset="0"/>
                          <a:ea typeface="Calibri" panose="020F0502020204030204" pitchFamily="34" charset="0"/>
                          <a:cs typeface="Times New Roman" panose="02020603050405020304" pitchFamily="18" charset="0"/>
                        </a:rPr>
                        <a:t>Description</a:t>
                      </a:r>
                      <a:endParaRPr lang="en-GB" sz="1400" b="1" dirty="0">
                        <a:solidFill>
                          <a:srgbClr val="1A6684"/>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0261290"/>
                  </a:ext>
                </a:extLst>
              </a:tr>
              <a:tr h="370840">
                <a:tc>
                  <a:txBody>
                    <a:bodyPr/>
                    <a:lstStyle/>
                    <a:p>
                      <a:pPr algn="ctr">
                        <a:lnSpc>
                          <a:spcPct val="107000"/>
                        </a:lnSpc>
                        <a:spcAft>
                          <a:spcPts val="0"/>
                        </a:spcAft>
                      </a:pPr>
                      <a:r>
                        <a:rPr lang="en-GB" sz="1400" b="0" dirty="0" smtClean="0">
                          <a:solidFill>
                            <a:srgbClr val="1A6684"/>
                          </a:solidFill>
                          <a:effectLst/>
                          <a:latin typeface="Tahoma" panose="020B0604030504040204" pitchFamily="34" charset="0"/>
                          <a:ea typeface="Calibri" panose="020F0502020204030204" pitchFamily="34" charset="0"/>
                          <a:cs typeface="Times New Roman" panose="02020603050405020304" pitchFamily="18" charset="0"/>
                        </a:rPr>
                        <a:t>QSR78</a:t>
                      </a:r>
                      <a:endParaRPr lang="en-GB" sz="1400" b="0" dirty="0">
                        <a:solidFill>
                          <a:srgbClr val="1A6684"/>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0000"/>
                        </a:lnSpc>
                        <a:spcAft>
                          <a:spcPts val="0"/>
                        </a:spcAft>
                        <a:tabLst>
                          <a:tab pos="1782445" algn="l"/>
                        </a:tabLst>
                      </a:pPr>
                      <a:r>
                        <a:rPr lang="en-GB" sz="1400" b="0" dirty="0">
                          <a:solidFill>
                            <a:srgbClr val="1A6684"/>
                          </a:solidFill>
                          <a:effectLst/>
                          <a:latin typeface="Tahoma" panose="020B0604030504040204" pitchFamily="34" charset="0"/>
                          <a:ea typeface="Calibri" panose="020F0502020204030204" pitchFamily="34" charset="0"/>
                          <a:cs typeface="Times New Roman" panose="02020603050405020304" pitchFamily="18" charset="0"/>
                        </a:rPr>
                        <a:t>HPE NonStop TS/MP (ACS)</a:t>
                      </a:r>
                      <a:endParaRPr lang="en-GB" sz="1400" b="0" dirty="0">
                        <a:solidFill>
                          <a:srgbClr val="1A6684"/>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1974766"/>
                  </a:ext>
                </a:extLst>
              </a:tr>
              <a:tr h="370840">
                <a:tc>
                  <a:txBody>
                    <a:bodyPr/>
                    <a:lstStyle/>
                    <a:p>
                      <a:pPr algn="ctr">
                        <a:lnSpc>
                          <a:spcPct val="107000"/>
                        </a:lnSpc>
                        <a:spcAft>
                          <a:spcPts val="0"/>
                        </a:spcAft>
                      </a:pPr>
                      <a:r>
                        <a:rPr lang="en-GB" sz="1400" b="0" dirty="0" smtClean="0">
                          <a:solidFill>
                            <a:srgbClr val="1A6684"/>
                          </a:solidFill>
                          <a:effectLst/>
                          <a:latin typeface="Tahoma" panose="020B0604030504040204" pitchFamily="34" charset="0"/>
                          <a:ea typeface="Calibri" panose="020F0502020204030204" pitchFamily="34" charset="0"/>
                          <a:cs typeface="Times New Roman" panose="02020603050405020304" pitchFamily="18" charset="0"/>
                        </a:rPr>
                        <a:t>QSB81</a:t>
                      </a:r>
                      <a:endParaRPr lang="en-GB" sz="1400" b="0" dirty="0">
                        <a:solidFill>
                          <a:srgbClr val="1A6684"/>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0000"/>
                        </a:lnSpc>
                        <a:spcAft>
                          <a:spcPts val="0"/>
                        </a:spcAft>
                        <a:tabLst>
                          <a:tab pos="1782445" algn="l"/>
                        </a:tabLst>
                      </a:pPr>
                      <a:r>
                        <a:rPr lang="en-GB" sz="1400" b="0" dirty="0">
                          <a:solidFill>
                            <a:srgbClr val="1A6684"/>
                          </a:solidFill>
                          <a:effectLst/>
                          <a:latin typeface="Tahoma" panose="020B0604030504040204" pitchFamily="34" charset="0"/>
                          <a:ea typeface="Calibri" panose="020F0502020204030204" pitchFamily="34" charset="0"/>
                          <a:cs typeface="Times New Roman" panose="02020603050405020304" pitchFamily="18" charset="0"/>
                        </a:rPr>
                        <a:t>HPE NonStop COBOL85 Run Time Library</a:t>
                      </a:r>
                      <a:endParaRPr lang="en-GB" sz="1400" b="0" dirty="0">
                        <a:solidFill>
                          <a:srgbClr val="1A6684"/>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32964656"/>
                  </a:ext>
                </a:extLst>
              </a:tr>
            </a:tbl>
          </a:graphicData>
        </a:graphic>
      </p:graphicFrame>
      <p:sp>
        <p:nvSpPr>
          <p:cNvPr id="19" name="TextBox 18"/>
          <p:cNvSpPr txBox="1"/>
          <p:nvPr/>
        </p:nvSpPr>
        <p:spPr>
          <a:xfrm>
            <a:off x="1698231" y="6782674"/>
            <a:ext cx="3284621"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spcBef>
                <a:spcPts val="0"/>
              </a:spcBef>
            </a:pPr>
            <a:r>
              <a:rPr lang="en-GB" sz="2400" dirty="0" smtClean="0">
                <a:solidFill>
                  <a:srgbClr val="1A6684"/>
                </a:solidFill>
                <a:latin typeface="Tahoma" panose="020B0604030504040204" pitchFamily="34" charset="0"/>
                <a:ea typeface="Calibri" panose="020F0502020204030204" pitchFamily="34" charset="0"/>
                <a:cs typeface="Times New Roman" panose="02020603050405020304" pitchFamily="18" charset="0"/>
              </a:rPr>
              <a:t>On J-series OS</a:t>
            </a:r>
            <a:endParaRPr lang="en-GB" sz="2400" dirty="0">
              <a:solidFill>
                <a:srgbClr val="1A6684"/>
              </a:solidFill>
            </a:endParaRPr>
          </a:p>
        </p:txBody>
      </p:sp>
      <p:graphicFrame>
        <p:nvGraphicFramePr>
          <p:cNvPr id="20" name="Table 19"/>
          <p:cNvGraphicFramePr>
            <a:graphicFrameLocks noGrp="1"/>
          </p:cNvGraphicFramePr>
          <p:nvPr>
            <p:extLst>
              <p:ext uri="{D42A27DB-BD31-4B8C-83A1-F6EECF244321}">
                <p14:modId xmlns:p14="http://schemas.microsoft.com/office/powerpoint/2010/main" val="2228184114"/>
              </p:ext>
            </p:extLst>
          </p:nvPr>
        </p:nvGraphicFramePr>
        <p:xfrm>
          <a:off x="1685190" y="5445595"/>
          <a:ext cx="9635514" cy="1112520"/>
        </p:xfrm>
        <a:graphic>
          <a:graphicData uri="http://schemas.openxmlformats.org/drawingml/2006/table">
            <a:tbl>
              <a:tblPr firstRow="1" bandRow="1">
                <a:effectLst>
                  <a:outerShdw blurRad="50800" dist="38100" dir="2700000" algn="tl" rotWithShape="0">
                    <a:schemeClr val="accent1">
                      <a:lumMod val="75000"/>
                      <a:alpha val="85000"/>
                    </a:schemeClr>
                  </a:outerShdw>
                </a:effectLst>
                <a:tableStyleId>{5940675A-B579-460E-94D1-54222C63F5DA}</a:tableStyleId>
              </a:tblPr>
              <a:tblGrid>
                <a:gridCol w="3222684">
                  <a:extLst>
                    <a:ext uri="{9D8B030D-6E8A-4147-A177-3AD203B41FA5}">
                      <a16:colId xmlns:a16="http://schemas.microsoft.com/office/drawing/2014/main" val="1493653552"/>
                    </a:ext>
                  </a:extLst>
                </a:gridCol>
                <a:gridCol w="6412830">
                  <a:extLst>
                    <a:ext uri="{9D8B030D-6E8A-4147-A177-3AD203B41FA5}">
                      <a16:colId xmlns:a16="http://schemas.microsoft.com/office/drawing/2014/main" val="2175030068"/>
                    </a:ext>
                  </a:extLst>
                </a:gridCol>
              </a:tblGrid>
              <a:tr h="370840">
                <a:tc>
                  <a:txBody>
                    <a:bodyPr/>
                    <a:lstStyle/>
                    <a:p>
                      <a:pPr algn="ctr">
                        <a:lnSpc>
                          <a:spcPct val="107000"/>
                        </a:lnSpc>
                        <a:spcAft>
                          <a:spcPts val="0"/>
                        </a:spcAft>
                      </a:pPr>
                      <a:r>
                        <a:rPr lang="en-GB" sz="1400" b="1" dirty="0">
                          <a:solidFill>
                            <a:srgbClr val="1A6684"/>
                          </a:solidFill>
                          <a:effectLst/>
                          <a:latin typeface="Tahoma" panose="020B0604030504040204" pitchFamily="34" charset="0"/>
                          <a:ea typeface="Calibri" panose="020F0502020204030204" pitchFamily="34" charset="0"/>
                          <a:cs typeface="Times New Roman" panose="02020603050405020304" pitchFamily="18" charset="0"/>
                        </a:rPr>
                        <a:t>SKU</a:t>
                      </a:r>
                      <a:endParaRPr lang="en-GB" sz="1400" b="1" dirty="0">
                        <a:solidFill>
                          <a:srgbClr val="1A6684"/>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l">
                        <a:lnSpc>
                          <a:spcPct val="100000"/>
                        </a:lnSpc>
                        <a:spcAft>
                          <a:spcPts val="0"/>
                        </a:spcAft>
                      </a:pPr>
                      <a:r>
                        <a:rPr lang="en-GB" sz="1400" b="1" dirty="0">
                          <a:solidFill>
                            <a:srgbClr val="1A6684"/>
                          </a:solidFill>
                          <a:effectLst/>
                          <a:latin typeface="Tahoma" panose="020B0604030504040204" pitchFamily="34" charset="0"/>
                          <a:ea typeface="Calibri" panose="020F0502020204030204" pitchFamily="34" charset="0"/>
                          <a:cs typeface="Times New Roman" panose="02020603050405020304" pitchFamily="18" charset="0"/>
                        </a:rPr>
                        <a:t>Description</a:t>
                      </a:r>
                      <a:endParaRPr lang="en-GB" sz="1400" b="1" dirty="0">
                        <a:solidFill>
                          <a:srgbClr val="1A6684"/>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0261290"/>
                  </a:ext>
                </a:extLst>
              </a:tr>
              <a:tr h="370840">
                <a:tc>
                  <a:txBody>
                    <a:bodyPr/>
                    <a:lstStyle/>
                    <a:p>
                      <a:pPr algn="ctr">
                        <a:lnSpc>
                          <a:spcPct val="107000"/>
                        </a:lnSpc>
                        <a:spcAft>
                          <a:spcPts val="0"/>
                        </a:spcAft>
                      </a:pPr>
                      <a:r>
                        <a:rPr lang="en-GB" sz="1400" b="0" dirty="0">
                          <a:solidFill>
                            <a:srgbClr val="1A6684"/>
                          </a:solidFill>
                          <a:effectLst/>
                          <a:latin typeface="Tahoma" panose="020B0604030504040204" pitchFamily="34" charset="0"/>
                          <a:ea typeface="Calibri" panose="020F0502020204030204" pitchFamily="34" charset="0"/>
                          <a:cs typeface="Times New Roman" panose="02020603050405020304" pitchFamily="18" charset="0"/>
                        </a:rPr>
                        <a:t>BE359AC</a:t>
                      </a:r>
                      <a:endParaRPr lang="en-GB" sz="1400" b="0" dirty="0">
                        <a:solidFill>
                          <a:srgbClr val="1A6684"/>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0000"/>
                        </a:lnSpc>
                        <a:spcAft>
                          <a:spcPts val="0"/>
                        </a:spcAft>
                        <a:tabLst>
                          <a:tab pos="1782445" algn="l"/>
                        </a:tabLst>
                      </a:pPr>
                      <a:r>
                        <a:rPr lang="en-GB" sz="1400" b="0" dirty="0">
                          <a:solidFill>
                            <a:srgbClr val="1A6684"/>
                          </a:solidFill>
                          <a:effectLst/>
                          <a:latin typeface="Tahoma" panose="020B0604030504040204" pitchFamily="34" charset="0"/>
                          <a:ea typeface="Calibri" panose="020F0502020204030204" pitchFamily="34" charset="0"/>
                          <a:cs typeface="Times New Roman" panose="02020603050405020304" pitchFamily="18" charset="0"/>
                        </a:rPr>
                        <a:t>HPE NonStop TS/MP (ACS)</a:t>
                      </a:r>
                      <a:endParaRPr lang="en-GB" sz="1400" b="0" dirty="0">
                        <a:solidFill>
                          <a:srgbClr val="1A6684"/>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1974766"/>
                  </a:ext>
                </a:extLst>
              </a:tr>
              <a:tr h="370840">
                <a:tc>
                  <a:txBody>
                    <a:bodyPr/>
                    <a:lstStyle/>
                    <a:p>
                      <a:pPr algn="ctr">
                        <a:lnSpc>
                          <a:spcPct val="107000"/>
                        </a:lnSpc>
                        <a:spcAft>
                          <a:spcPts val="0"/>
                        </a:spcAft>
                      </a:pPr>
                      <a:r>
                        <a:rPr lang="en-GB" sz="1400" b="0" dirty="0">
                          <a:solidFill>
                            <a:srgbClr val="1A6684"/>
                          </a:solidFill>
                          <a:effectLst/>
                          <a:latin typeface="Tahoma" panose="020B0604030504040204" pitchFamily="34" charset="0"/>
                          <a:ea typeface="Calibri" panose="020F0502020204030204" pitchFamily="34" charset="0"/>
                          <a:cs typeface="Times New Roman" panose="02020603050405020304" pitchFamily="18" charset="0"/>
                        </a:rPr>
                        <a:t>BE221AC</a:t>
                      </a:r>
                      <a:endParaRPr lang="en-GB" sz="1400" b="0" dirty="0">
                        <a:solidFill>
                          <a:srgbClr val="1A6684"/>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0000"/>
                        </a:lnSpc>
                        <a:spcAft>
                          <a:spcPts val="0"/>
                        </a:spcAft>
                        <a:tabLst>
                          <a:tab pos="1782445" algn="l"/>
                        </a:tabLst>
                      </a:pPr>
                      <a:r>
                        <a:rPr lang="en-GB" sz="1400" b="0" dirty="0">
                          <a:solidFill>
                            <a:srgbClr val="1A6684"/>
                          </a:solidFill>
                          <a:effectLst/>
                          <a:latin typeface="Tahoma" panose="020B0604030504040204" pitchFamily="34" charset="0"/>
                          <a:ea typeface="Calibri" panose="020F0502020204030204" pitchFamily="34" charset="0"/>
                          <a:cs typeface="Times New Roman" panose="02020603050405020304" pitchFamily="18" charset="0"/>
                        </a:rPr>
                        <a:t>HPE NonStop COBOL85 Run Time Library</a:t>
                      </a:r>
                      <a:endParaRPr lang="en-GB" sz="1400" b="0" dirty="0">
                        <a:solidFill>
                          <a:srgbClr val="1A6684"/>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32964656"/>
                  </a:ext>
                </a:extLst>
              </a:tr>
            </a:tbl>
          </a:graphicData>
        </a:graphic>
      </p:graphicFrame>
      <p:sp>
        <p:nvSpPr>
          <p:cNvPr id="21" name="TextBox 20"/>
          <p:cNvSpPr txBox="1"/>
          <p:nvPr/>
        </p:nvSpPr>
        <p:spPr>
          <a:xfrm>
            <a:off x="1698237" y="4726143"/>
            <a:ext cx="3284621"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spcBef>
                <a:spcPts val="0"/>
              </a:spcBef>
            </a:pPr>
            <a:r>
              <a:rPr lang="en-GB" sz="2400" dirty="0" smtClean="0">
                <a:solidFill>
                  <a:srgbClr val="1A6684"/>
                </a:solidFill>
                <a:latin typeface="Tahoma" panose="020B0604030504040204" pitchFamily="34" charset="0"/>
                <a:ea typeface="Calibri" panose="020F0502020204030204" pitchFamily="34" charset="0"/>
                <a:cs typeface="Times New Roman" panose="02020603050405020304" pitchFamily="18" charset="0"/>
              </a:rPr>
              <a:t>On L-series OS</a:t>
            </a:r>
            <a:endParaRPr lang="en-GB" sz="2400" dirty="0">
              <a:solidFill>
                <a:srgbClr val="1A6684"/>
              </a:solidFill>
            </a:endParaRPr>
          </a:p>
        </p:txBody>
      </p:sp>
      <p:sp>
        <p:nvSpPr>
          <p:cNvPr id="22" name="Rectangle 21"/>
          <p:cNvSpPr/>
          <p:nvPr/>
        </p:nvSpPr>
        <p:spPr>
          <a:xfrm>
            <a:off x="1601695" y="1913628"/>
            <a:ext cx="6502400" cy="1180003"/>
          </a:xfrm>
          <a:prstGeom prst="rect">
            <a:avLst/>
          </a:prstGeom>
        </p:spPr>
        <p:txBody>
          <a:bodyPr>
            <a:spAutoFit/>
          </a:bodyPr>
          <a:lstStyle/>
          <a:p>
            <a:pPr>
              <a:lnSpc>
                <a:spcPct val="107000"/>
              </a:lnSpc>
            </a:pPr>
            <a:r>
              <a:rPr lang="en-GB" sz="2400" dirty="0">
                <a:solidFill>
                  <a:srgbClr val="1A6684"/>
                </a:solidFill>
                <a:latin typeface="Tahoma" panose="020B0604030504040204" pitchFamily="34" charset="0"/>
                <a:ea typeface="Calibri" panose="020F0502020204030204" pitchFamily="34" charset="0"/>
                <a:cs typeface="Times New Roman" panose="02020603050405020304" pitchFamily="18" charset="0"/>
              </a:rPr>
              <a:t>SYSTEM REQUIREMENTS</a:t>
            </a:r>
            <a:endParaRPr lang="en-GB" sz="2400" dirty="0">
              <a:solidFill>
                <a:srgbClr val="1A6684"/>
              </a:solidFill>
              <a:latin typeface="Calibri" panose="020F0502020204030204" pitchFamily="34" charset="0"/>
              <a:ea typeface="Calibri" panose="020F0502020204030204" pitchFamily="34" charset="0"/>
              <a:cs typeface="Times New Roman" panose="02020603050405020304" pitchFamily="18" charset="0"/>
            </a:endParaRPr>
          </a:p>
          <a:p>
            <a:pPr>
              <a:spcBef>
                <a:spcPts val="600"/>
              </a:spcBef>
            </a:pPr>
            <a:r>
              <a:rPr lang="en-GB" dirty="0">
                <a:solidFill>
                  <a:srgbClr val="1A6684"/>
                </a:solidFill>
                <a:latin typeface="Tahoma" panose="020B0604030504040204" pitchFamily="34" charset="0"/>
                <a:ea typeface="Calibri" panose="020F0502020204030204" pitchFamily="34" charset="0"/>
              </a:rPr>
              <a:t>HPE NonStop system running under L19.03, J06.22 or later versions</a:t>
            </a:r>
            <a:endParaRPr lang="en-GB" dirty="0">
              <a:solidFill>
                <a:srgbClr val="1A6684"/>
              </a:solidFill>
            </a:endParaRPr>
          </a:p>
        </p:txBody>
      </p:sp>
      <p:sp>
        <p:nvSpPr>
          <p:cNvPr id="23" name="Rectangle 22"/>
          <p:cNvSpPr/>
          <p:nvPr/>
        </p:nvSpPr>
        <p:spPr>
          <a:xfrm>
            <a:off x="1601695" y="3551024"/>
            <a:ext cx="6502400" cy="893771"/>
          </a:xfrm>
          <a:prstGeom prst="rect">
            <a:avLst/>
          </a:prstGeom>
        </p:spPr>
        <p:txBody>
          <a:bodyPr>
            <a:spAutoFit/>
          </a:bodyPr>
          <a:lstStyle/>
          <a:p>
            <a:pPr>
              <a:lnSpc>
                <a:spcPct val="107000"/>
              </a:lnSpc>
              <a:spcBef>
                <a:spcPts val="600"/>
              </a:spcBef>
            </a:pPr>
            <a:r>
              <a:rPr lang="en-GB" sz="2400" dirty="0">
                <a:solidFill>
                  <a:srgbClr val="1A6684"/>
                </a:solidFill>
                <a:latin typeface="Tahoma" panose="020B0604030504040204" pitchFamily="34" charset="0"/>
                <a:ea typeface="Calibri" panose="020F0502020204030204" pitchFamily="34" charset="0"/>
                <a:cs typeface="Times New Roman" panose="02020603050405020304" pitchFamily="18" charset="0"/>
              </a:rPr>
              <a:t>SOFTWARE REQUIREMENTS</a:t>
            </a:r>
            <a:endParaRPr lang="en-GB" sz="2400" dirty="0">
              <a:solidFill>
                <a:srgbClr val="1A6684"/>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600"/>
              </a:spcBef>
            </a:pPr>
            <a:r>
              <a:rPr lang="en-GB" dirty="0">
                <a:solidFill>
                  <a:srgbClr val="1A6684"/>
                </a:solidFill>
                <a:latin typeface="Tahoma" panose="020B0604030504040204" pitchFamily="34" charset="0"/>
                <a:ea typeface="Calibri" panose="020F0502020204030204" pitchFamily="34" charset="0"/>
                <a:cs typeface="Times New Roman" panose="02020603050405020304" pitchFamily="18" charset="0"/>
              </a:rPr>
              <a:t>MultiBatch requires the following products. </a:t>
            </a:r>
            <a:endParaRPr lang="en-GB" dirty="0">
              <a:solidFill>
                <a:srgbClr val="1A6684"/>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091469"/>
      </p:ext>
    </p:extLst>
  </p:cSld>
  <p:clrMapOvr>
    <a:masterClrMapping/>
  </p:clrMapOvr>
  <p:transition spd="med" advClick="0" advTm="10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Comprehensive installation guide provided</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Two PAK files, one contains install Macro and the other the database and programs</a:t>
            </a:r>
          </a:p>
          <a:p>
            <a:pPr lvl="1" hangingPunct="1">
              <a:buBlip>
                <a:blip r:embed="rId3"/>
              </a:buBlip>
            </a:pPr>
            <a:r>
              <a:rPr lang="en-US" sz="2000" dirty="0" smtClean="0">
                <a:solidFill>
                  <a:srgbClr val="1A6684"/>
                </a:solidFill>
                <a:latin typeface="Tahoma" panose="020B0604030504040204" pitchFamily="34" charset="0"/>
                <a:ea typeface="Tahoma" panose="020B0604030504040204" pitchFamily="34" charset="0"/>
                <a:cs typeface="Tahoma" panose="020B0604030504040204" pitchFamily="34" charset="0"/>
              </a:rPr>
              <a:t>A third </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PAK file </a:t>
            </a:r>
            <a:r>
              <a:rPr lang="en-US" sz="2000" dirty="0" smtClean="0">
                <a:solidFill>
                  <a:srgbClr val="1A6684"/>
                </a:solidFill>
                <a:latin typeface="Tahoma" panose="020B0604030504040204" pitchFamily="34" charset="0"/>
                <a:ea typeface="Tahoma" panose="020B0604030504040204" pitchFamily="34" charset="0"/>
                <a:cs typeface="Tahoma" panose="020B0604030504040204" pitchFamily="34" charset="0"/>
              </a:rPr>
              <a:t>contains the licence files</a:t>
            </a: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Define a user group and member of the group that the software will run under and who will install the software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Additional users will be required to own elements and maintain the configuration</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Decide on the volume where the software is to be installed and UNPAK the installation macro</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Simple menu driven process to install software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Defaults can usually be accepted and the process is complete in a few minutes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Two executables execute privileged code to change user id, these must be licensed</a:t>
            </a: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9</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1218114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Installation and config</a:t>
            </a:r>
            <a:r>
              <a:rPr lang="en-US" sz="4400" dirty="0">
                <a:solidFill>
                  <a:srgbClr val="30A7D1"/>
                </a:solidFill>
              </a:rPr>
              <a:t>uration.</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3D28149C-725C-F2EB-86FD-A7CC705ABC98}"/>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272764871"/>
      </p:ext>
    </p:extLst>
  </p:cSld>
  <p:clrMapOvr>
    <a:masterClrMapping/>
  </p:clrMapOvr>
  <p:transition spd="med" advClick="0" advTm="10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4"/>
            <a:ext cx="11579384" cy="9329043"/>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70+ Screens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Logon using standard Guardian User</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Main sections are security, configuration, status monitoring and event timer</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Map of screens and comprehensive description provided in the Technical Guide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Standard function keys for navigation and screen processing</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Online help via F16</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Navigate using mnemonic via F14</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List of functions via F13</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Previous Screen F15 | Back to menu SF15</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Current screen function key list scrolled using SF13</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Deletes require confirmation F3 followed by SF4	</a:t>
            </a: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10</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1218114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Pathway SCOBOL environment.</a:t>
            </a:r>
          </a:p>
        </p:txBody>
      </p:sp>
      <p:sp>
        <p:nvSpPr>
          <p:cNvPr id="3" name="TextBox 2">
            <a:extLst>
              <a:ext uri="{FF2B5EF4-FFF2-40B4-BE49-F238E27FC236}">
                <a16:creationId xmlns:a16="http://schemas.microsoft.com/office/drawing/2014/main" id="{3D28149C-725C-F2EB-86FD-A7CC705ABC98}"/>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2121826187"/>
      </p:ext>
    </p:extLst>
  </p:cSld>
  <p:clrMapOvr>
    <a:masterClrMapping/>
  </p:clrMapOvr>
  <p:transition spd="med" advClick="0" advTm="10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4"/>
            <a:ext cx="13139814" cy="9329043"/>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marL="444500" lvl="1" indent="0" hangingPunct="1">
              <a:buNone/>
            </a:pPr>
            <a:r>
              <a:rPr lang="en-US" sz="2000" dirty="0" smtClean="0">
                <a:solidFill>
                  <a:srgbClr val="1A6684"/>
                </a:solidFill>
                <a:latin typeface="Tahoma" panose="020B0604030504040204" pitchFamily="34" charset="0"/>
                <a:ea typeface="Tahoma" panose="020B0604030504040204" pitchFamily="34" charset="0"/>
                <a:cs typeface="Tahoma" panose="020B0604030504040204" pitchFamily="34" charset="0"/>
              </a:rPr>
              <a:t>Licence File</a:t>
            </a: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2" hangingPunct="1">
              <a:buBlip>
                <a:blip r:embed="rId3"/>
              </a:buBlip>
            </a:pPr>
            <a:r>
              <a:rPr lang="en-US" sz="2000" dirty="0" smtClean="0">
                <a:solidFill>
                  <a:srgbClr val="1A6684"/>
                </a:solidFill>
                <a:latin typeface="Tahoma" panose="020B0604030504040204" pitchFamily="34" charset="0"/>
                <a:ea typeface="Tahoma" panose="020B0604030504040204" pitchFamily="34" charset="0"/>
                <a:cs typeface="Tahoma" panose="020B0604030504040204" pitchFamily="34" charset="0"/>
              </a:rPr>
              <a:t>Contains details of the nodes and CPU configuration applicable to the site</a:t>
            </a: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444500" lvl="1" indent="0" hangingPunct="1">
              <a:buNone/>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Pathway</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22 facilities for different areas of functionality can have user access control</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 security class defines a set of Y/N access to the facilities</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 user can be allocated any number of security classes</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Some of the classes additionally require ‘Owner’ access</a:t>
            </a:r>
          </a:p>
          <a:p>
            <a:pPr marL="444500" lvl="1" indent="0" hangingPunct="1">
              <a:buNone/>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BCOM</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Related to values set on BMON Config(CBM) screen</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Two flags (config and other) take file security value O-owner, G-group, A-any</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 privileged user who can do privileged tasks like changing status flags</a:t>
            </a: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11</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1218114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Access control and security.</a:t>
            </a:r>
          </a:p>
        </p:txBody>
      </p:sp>
      <p:sp>
        <p:nvSpPr>
          <p:cNvPr id="3" name="TextBox 2">
            <a:extLst>
              <a:ext uri="{FF2B5EF4-FFF2-40B4-BE49-F238E27FC236}">
                <a16:creationId xmlns:a16="http://schemas.microsoft.com/office/drawing/2014/main" id="{3D28149C-725C-F2EB-86FD-A7CC705ABC98}"/>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1909878159"/>
      </p:ext>
    </p:extLst>
  </p:cSld>
  <p:clrMapOvr>
    <a:masterClrMapping/>
  </p:clrMapOvr>
  <p:transition spd="med" advClick="0" advTm="10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12</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1218114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Our test schedule.</a:t>
            </a:r>
          </a:p>
        </p:txBody>
      </p:sp>
      <p:sp>
        <p:nvSpPr>
          <p:cNvPr id="3" name="TextBox 2">
            <a:extLst>
              <a:ext uri="{FF2B5EF4-FFF2-40B4-BE49-F238E27FC236}">
                <a16:creationId xmlns:a16="http://schemas.microsoft.com/office/drawing/2014/main" id="{3D28149C-725C-F2EB-86FD-A7CC705ABC98}"/>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4083" y="1635729"/>
            <a:ext cx="10342486" cy="7580989"/>
          </a:xfrm>
          <a:prstGeom prst="rect">
            <a:avLst/>
          </a:prstGeom>
        </p:spPr>
      </p:pic>
    </p:spTree>
    <p:extLst>
      <p:ext uri="{BB962C8B-B14F-4D97-AF65-F5344CB8AC3E}">
        <p14:creationId xmlns:p14="http://schemas.microsoft.com/office/powerpoint/2010/main" val="3084405911"/>
      </p:ext>
    </p:extLst>
  </p:cSld>
  <p:clrMapOvr>
    <a:masterClrMapping/>
  </p:clrMapOvr>
  <p:transition spd="med" advClick="0" advTm="10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13</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1218114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smtClean="0">
                <a:ln>
                  <a:noFill/>
                </a:ln>
                <a:solidFill>
                  <a:srgbClr val="30A7D1"/>
                </a:solidFill>
                <a:effectLst/>
                <a:uFillTx/>
                <a:latin typeface="Avenir Next Medium"/>
                <a:ea typeface="Avenir Next Medium"/>
                <a:cs typeface="Avenir Next Medium"/>
                <a:sym typeface="Avenir Next Medium"/>
              </a:rPr>
              <a:t>Unique Job </a:t>
            </a: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structure.</a:t>
            </a:r>
          </a:p>
        </p:txBody>
      </p:sp>
      <p:sp>
        <p:nvSpPr>
          <p:cNvPr id="3" name="TextBox 2">
            <a:extLst>
              <a:ext uri="{FF2B5EF4-FFF2-40B4-BE49-F238E27FC236}">
                <a16:creationId xmlns:a16="http://schemas.microsoft.com/office/drawing/2014/main" id="{3D28149C-725C-F2EB-86FD-A7CC705ABC98}"/>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2291" y="2846788"/>
            <a:ext cx="6241312" cy="4810521"/>
          </a:xfrm>
          <a:prstGeom prst="rect">
            <a:avLst/>
          </a:prstGeom>
        </p:spPr>
      </p:pic>
    </p:spTree>
    <p:extLst>
      <p:ext uri="{BB962C8B-B14F-4D97-AF65-F5344CB8AC3E}">
        <p14:creationId xmlns:p14="http://schemas.microsoft.com/office/powerpoint/2010/main" val="1826409134"/>
      </p:ext>
    </p:extLst>
  </p:cSld>
  <p:clrMapOvr>
    <a:masterClrMapping/>
  </p:clrMapOvr>
  <p:transition spd="med" advClick="0" advTm="10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7892491" y="2024755"/>
            <a:ext cx="626911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Configure Defines</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Assign Classes</a:t>
            </a:r>
          </a:p>
          <a:p>
            <a:pPr lvl="1" hangingPunct="1">
              <a:buBlip>
                <a:blip r:embed="rId3"/>
              </a:buBlip>
            </a:pPr>
            <a:r>
              <a:rPr lang="en-GB" sz="2000" dirty="0" smtClean="0">
                <a:solidFill>
                  <a:srgbClr val="1A6684"/>
                </a:solidFill>
                <a:latin typeface="Tahoma" panose="020B0604030504040204" pitchFamily="34" charset="0"/>
                <a:ea typeface="Tahoma" panose="020B0604030504040204" pitchFamily="34" charset="0"/>
                <a:cs typeface="Tahoma" panose="020B0604030504040204" pitchFamily="34" charset="0"/>
              </a:rPr>
              <a:t>Define Classes</a:t>
            </a:r>
          </a:p>
          <a:p>
            <a:pPr lvl="1" hangingPunct="1">
              <a:buBlip>
                <a:blip r:embed="rId3"/>
              </a:buBlip>
            </a:pPr>
            <a:r>
              <a:rPr lang="en-GB" sz="2000" dirty="0" err="1" smtClean="0">
                <a:solidFill>
                  <a:srgbClr val="1A6684"/>
                </a:solidFill>
                <a:latin typeface="Tahoma" panose="020B0604030504040204" pitchFamily="34" charset="0"/>
                <a:ea typeface="Tahoma" panose="020B0604030504040204" pitchFamily="34" charset="0"/>
                <a:cs typeface="Tahoma" panose="020B0604030504040204" pitchFamily="34" charset="0"/>
              </a:rPr>
              <a:t>Param</a:t>
            </a:r>
            <a:r>
              <a:rPr lang="en-GB" sz="2000" dirty="0" smtClean="0">
                <a:solidFill>
                  <a:srgbClr val="1A6684"/>
                </a:solidFill>
                <a:latin typeface="Tahoma" panose="020B0604030504040204" pitchFamily="34" charset="0"/>
                <a:ea typeface="Tahoma" panose="020B0604030504040204" pitchFamily="34" charset="0"/>
                <a:cs typeface="Tahoma" panose="020B0604030504040204" pitchFamily="34" charset="0"/>
              </a:rPr>
              <a:t> </a:t>
            </a: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Classes</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FD Class</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ENV Class</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Start-time Monitoring</a:t>
            </a: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14</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1218114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Task set-up.</a:t>
            </a:r>
          </a:p>
        </p:txBody>
      </p:sp>
      <p:sp>
        <p:nvSpPr>
          <p:cNvPr id="3" name="TextBox 2">
            <a:extLst>
              <a:ext uri="{FF2B5EF4-FFF2-40B4-BE49-F238E27FC236}">
                <a16:creationId xmlns:a16="http://schemas.microsoft.com/office/drawing/2014/main" id="{3D28149C-725C-F2EB-86FD-A7CC705ABC98}"/>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
        <p:nvSpPr>
          <p:cNvPr id="4" name="Rectangle 3">
            <a:extLst>
              <a:ext uri="{FF2B5EF4-FFF2-40B4-BE49-F238E27FC236}">
                <a16:creationId xmlns:a16="http://schemas.microsoft.com/office/drawing/2014/main" id="{C60F8F6F-43C9-05DA-901E-8C4828B88FBE}"/>
              </a:ext>
            </a:extLst>
          </p:cNvPr>
          <p:cNvSpPr txBox="1">
            <a:spLocks noChangeArrowheads="1"/>
          </p:cNvSpPr>
          <p:nvPr/>
        </p:nvSpPr>
        <p:spPr>
          <a:xfrm>
            <a:off x="385686" y="2024755"/>
            <a:ext cx="626911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Configure BMON (CBM)</a:t>
            </a: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Configure JOB (CJB)</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Configure SEGMENT (CSE)</a:t>
            </a: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Configure UNIT Guardian (CST)</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Configure UNIT OSS (COS) </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Prepare Phase (PRM) </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Start BMON and parse BCOM command file</a:t>
            </a:r>
          </a:p>
        </p:txBody>
      </p:sp>
    </p:spTree>
    <p:extLst>
      <p:ext uri="{BB962C8B-B14F-4D97-AF65-F5344CB8AC3E}">
        <p14:creationId xmlns:p14="http://schemas.microsoft.com/office/powerpoint/2010/main" val="1098385806"/>
      </p:ext>
    </p:extLst>
  </p:cSld>
  <p:clrMapOvr>
    <a:masterClrMapping/>
  </p:clrMapOvr>
  <p:transition spd="med" advClick="0" advTm="10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Job start time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At Job, Segment, and Unit level:</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Absolute: for example, a WEEKEND, TUESDAY and TODAY can be included or excluded</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Frequency, for ad hoc jobs</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Calendar, can be included or excluded</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Prepare phase select jobs to run based in scheduling</a:t>
            </a:r>
          </a:p>
          <a:p>
            <a:pPr lvl="2" hangingPunct="1">
              <a:buBlip>
                <a:blip r:embed="rId3"/>
              </a:buBlip>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15</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968188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Scheduling.</a:t>
            </a: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2162813076"/>
      </p:ext>
    </p:extLst>
  </p:cSld>
  <p:clrMapOvr>
    <a:masterClrMapping/>
  </p:clrMapOvr>
  <p:transition spd="med" advClick="0" advTm="10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936791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Separate status database initialized by prepare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Updated by Watcher</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Status Menu (SOM)</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Dynamic display facilitated unsolicited messages to TCP from Watcher</a:t>
            </a:r>
          </a:p>
          <a:p>
            <a:pPr marL="444500" lvl="1"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From Status DB</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Status Overview (SOV)</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Status Job  (SJB)</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Status Segment  (SSG) </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Status Unit (SUN)</a:t>
            </a: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16</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968188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Status monitoring</a:t>
            </a: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
        <p:nvSpPr>
          <p:cNvPr id="5" name="Rectangle 3">
            <a:extLst>
              <a:ext uri="{FF2B5EF4-FFF2-40B4-BE49-F238E27FC236}">
                <a16:creationId xmlns:a16="http://schemas.microsoft.com/office/drawing/2014/main" id="{87F54560-ED55-56F9-8975-B54CFBCDEA2B}"/>
              </a:ext>
            </a:extLst>
          </p:cNvPr>
          <p:cNvSpPr txBox="1">
            <a:spLocks noChangeArrowheads="1"/>
          </p:cNvSpPr>
          <p:nvPr/>
        </p:nvSpPr>
        <p:spPr>
          <a:xfrm>
            <a:off x="6502400" y="5252049"/>
            <a:ext cx="5843664" cy="4269293"/>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Directly to BMON</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Current </a:t>
            </a:r>
            <a:r>
              <a:rPr lang="en-US" sz="2000" dirty="0" smtClean="0">
                <a:solidFill>
                  <a:srgbClr val="1A6684"/>
                </a:solidFill>
                <a:latin typeface="Tahoma" panose="020B0604030504040204" pitchFamily="34" charset="0"/>
                <a:ea typeface="Tahoma" panose="020B0604030504040204" pitchFamily="34" charset="0"/>
                <a:cs typeface="Tahoma" panose="020B0604030504040204" pitchFamily="34" charset="0"/>
              </a:rPr>
              <a:t>Status (SOC)</a:t>
            </a: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BCOM </a:t>
            </a:r>
            <a:r>
              <a:rPr lang="en-US" sz="2000" dirty="0" smtClean="0">
                <a:solidFill>
                  <a:srgbClr val="1A6684"/>
                </a:solidFill>
                <a:latin typeface="Tahoma" panose="020B0604030504040204" pitchFamily="34" charset="0"/>
                <a:ea typeface="Tahoma" panose="020B0604030504040204" pitchFamily="34" charset="0"/>
                <a:cs typeface="Tahoma" panose="020B0604030504040204" pitchFamily="34" charset="0"/>
              </a:rPr>
              <a:t>STATUS </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JOB/SEGMENT/UNIT</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Status Unit (SUN)</a:t>
            </a: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73869909"/>
      </p:ext>
    </p:extLst>
  </p:cSld>
  <p:clrMapOvr>
    <a:masterClrMapping/>
  </p:clrMapOvr>
  <p:transition spd="med" advClick="0" advTm="10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Job start time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At Job, Segment, and Unit level:</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Absolute: for example, a WEEKEND, TUESDAY and TODAY can be included or excluded</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Frequency, for ad hoc jobs</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Calendar, can be included or excluded</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Prepare phase select jobs to run based </a:t>
            </a:r>
            <a:r>
              <a:rPr lang="en-US" sz="2000" dirty="0" smtClean="0">
                <a:solidFill>
                  <a:srgbClr val="1A6684"/>
                </a:solidFill>
                <a:latin typeface="Tahoma" panose="020B0604030504040204" pitchFamily="34" charset="0"/>
                <a:ea typeface="Tahoma" panose="020B0604030504040204" pitchFamily="34" charset="0"/>
                <a:cs typeface="Tahoma" panose="020B0604030504040204" pitchFamily="34" charset="0"/>
              </a:rPr>
              <a:t>on </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scheduling</a:t>
            </a:r>
          </a:p>
          <a:p>
            <a:pPr lvl="2" hangingPunct="1">
              <a:buBlip>
                <a:blip r:embed="rId3"/>
              </a:buBlip>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17</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968188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Event timer.</a:t>
            </a: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4130475921"/>
      </p:ext>
    </p:extLst>
  </p:cSld>
  <p:clrMapOvr>
    <a:masterClrMapping/>
  </p:clrMapOvr>
  <p:transition spd="med" advClick="0" advTm="10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BMON supports a set of messages that allows the process associated with a step to communicate with it to store the unit’s status.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BMON Protocol provides a tight integration between a user program and BMON where:</a:t>
            </a: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specific bits in the step status flags are </a:t>
            </a:r>
            <a:r>
              <a:rPr lang="en-US" sz="2000" dirty="0" err="1">
                <a:solidFill>
                  <a:srgbClr val="1A6684"/>
                </a:solidFill>
                <a:latin typeface="Tahoma" panose="020B0604030504040204" pitchFamily="34" charset="0"/>
                <a:ea typeface="Tahoma" panose="020B0604030504040204" pitchFamily="34" charset="0"/>
                <a:cs typeface="Tahoma" panose="020B0604030504040204" pitchFamily="34" charset="0"/>
              </a:rPr>
              <a:t>utilised</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 these provide extra status information for the unit</a:t>
            </a: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the process itself can define and report when it is complete </a:t>
            </a: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the process can take advantage of BMON’s fault tolerance to log progress by reporting its status, on restart it can retrieve the last logged status</a:t>
            </a: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when requesting status details using BCOM the extra details are provided.     </a:t>
            </a: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The communication is via standard inter-process communication and requires the step process to open BMON.  BMON will be the process’s creator and the process id to be opened can be obtained using the MOM procedure.</a:t>
            </a: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2" hangingPunct="1">
              <a:buBlip>
                <a:blip r:embed="rId3"/>
              </a:buBlip>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18</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968188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BMON protocol.</a:t>
            </a: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2041618577"/>
      </p:ext>
    </p:extLst>
  </p:cSld>
  <p:clrMapOvr>
    <a:masterClrMapping/>
  </p:clrMapOvr>
  <p:transition spd="med" advClick="0" advTm="10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Allows substitution of delimited values, for example &lt;DISC&gt; could equate to $DATA1</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Param value relationship at “local”, usually BMON level, and “global” where “local” is optionally overridden </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Substitution is within BCOM when commands are parsed and params are substituted before they are processed</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Guardian and OSS Configuration screen support “explaining” what the value will be (SF11)</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The local “shell” identifier, usually the BMON process name, is defined on CBM and CST</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Possible to change “&lt;” and “&gt;” for another single character on CST</a:t>
            </a: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19</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968188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Conditional parameters.</a:t>
            </a: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1472824368"/>
      </p:ext>
    </p:extLst>
  </p:cSld>
  <p:clrMapOvr>
    <a:masterClrMapping/>
  </p:clrMapOvr>
  <p:transition spd="med" advClick="0" advTm="10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Migrator executable provided with MultiBatch</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Relocates data between MultiBatch environment</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Complete or partial schedules can be relocated</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Environments can be:</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Extracted (copy taken)</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Inserted</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Removed (deleted from database)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 “Transit” file provides the means to move data between databases</a:t>
            </a:r>
          </a:p>
          <a:p>
            <a:pPr lvl="2" hangingPunct="1">
              <a:buBlip>
                <a:blip r:embed="rId3"/>
              </a:buBlip>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20</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968188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Migration program</a:t>
            </a: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3889012457"/>
      </p:ext>
    </p:extLst>
  </p:cSld>
  <p:clrMapOvr>
    <a:masterClrMapping/>
  </p:clrMapOvr>
  <p:transition spd="med" advClick="0" advTm="10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Audit Log of Screen Actions</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List Audit Log(ALL)</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List by user, terminal or timestamp</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Error Log</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List Error Log(ERL)</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Error are detected by BMON and raised as events, the watcher </a:t>
            </a: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21</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968188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Logging.</a:t>
            </a: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3868051114"/>
      </p:ext>
    </p:extLst>
  </p:cSld>
  <p:clrMapOvr>
    <a:masterClrMapping/>
  </p:clrMapOvr>
  <p:transition spd="med" advClick="0" advTm="1000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BMON maintains an audited recovery file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All changes to job status are written</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In DR you can recover your schedule with just two commands</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Define the new recovery file</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Sync In the old recovery file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Node, Volumes, Sub-volumes and Directories can be mapped to DR site config		 </a:t>
            </a: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22</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968188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Disaster recovery.</a:t>
            </a: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1126363872"/>
      </p:ext>
    </p:extLst>
  </p:cSld>
  <p:clrMapOvr>
    <a:masterClrMapping/>
  </p:clrMapOvr>
  <p:transition spd="med" advClick="0" advTm="1000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MultiBatch 10 is shipped with two libraries:</a:t>
            </a:r>
          </a:p>
          <a:p>
            <a:pPr lvl="2" hangingPunct="1">
              <a:buBlip>
                <a:blip r:embed="rId3"/>
              </a:buBlip>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LIBUTIL</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 - enabling user applications to communicate with BMON to HOLD, RELEASE, START, RESTART or ABORT Jobs, Segments and Units  </a:t>
            </a:r>
          </a:p>
          <a:p>
            <a:pPr lvl="2" hangingPunct="1">
              <a:buBlip>
                <a:blip r:embed="rId3"/>
              </a:buBlip>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ETIMLIB</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 – for “AT” schedule, enables retrieval and amended of next run and status</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Comprehensive description in the Technical Guide</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Code 100, 500 and 800 objects</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COBOL source code examples provided</a:t>
            </a: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444500" lvl="1" indent="0" hangingPunct="1">
              <a:buNone/>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		 </a:t>
            </a: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23</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5" y="424451"/>
            <a:ext cx="968188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Interface libraries.</a:t>
            </a: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1690983024"/>
      </p:ext>
    </p:extLst>
  </p:cSld>
  <p:clrMapOvr>
    <a:masterClrMapping/>
  </p:clrMapOvr>
  <p:transition spd="med" advClick="0" advTm="1000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Trying to bring together huge amounts of disparate information, from multiple platforms and data streams, and compiling them into processes that can be run with as little human intervention – and therefore, less risk – as possible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Gartner calls this </a:t>
            </a:r>
            <a:r>
              <a:rPr lang="en-US" sz="2000" dirty="0" err="1">
                <a:solidFill>
                  <a:srgbClr val="1A6684"/>
                </a:solidFill>
                <a:latin typeface="Tahoma" panose="020B0604030504040204" pitchFamily="34" charset="0"/>
                <a:ea typeface="Tahoma" panose="020B0604030504040204" pitchFamily="34" charset="0"/>
                <a:cs typeface="Tahoma" panose="020B0604030504040204" pitchFamily="34" charset="0"/>
              </a:rPr>
              <a:t>Hyperautomation</a:t>
            </a: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It’s more commonly known as Workload Automation</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HPE NonStop MultiBatch increases efficiencies, reduces risk and lowers the overhead cost of scheduling business critical workloads in complex environments </a:t>
            </a:r>
          </a:p>
          <a:p>
            <a:pPr marL="444500" lvl="1" indent="0" hangingPunct="1">
              <a:buNone/>
            </a:pP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24</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4" y="424451"/>
            <a:ext cx="1240620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4400" dirty="0">
                <a:solidFill>
                  <a:srgbClr val="30A7D1"/>
                </a:solidFill>
              </a:rPr>
              <a:t>Enterprises are facing their biggest challenge.</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2833984859"/>
      </p:ext>
    </p:extLst>
  </p:cSld>
  <p:clrMapOvr>
    <a:masterClrMapping/>
  </p:clrMapOvr>
  <p:transition spd="med" advClick="0" advTm="1000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Workload automation (WLA) is the process of using software to schedule, initiate and execute business processes, transactions, workflows or other related tasks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The use of workload automation allows for all of this processing to happen without human or manual intervention</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Unlike other systems of automation, workload automation is less focused on time-based processing and more focused on real-time processing, predefined event-driven triggers and situational dependencies</a:t>
            </a:r>
          </a:p>
          <a:p>
            <a:pPr marL="444500" lvl="1" indent="0" hangingPunct="1">
              <a:buNone/>
            </a:pP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25</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4" y="424451"/>
            <a:ext cx="1240620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4400" dirty="0">
                <a:solidFill>
                  <a:srgbClr val="30A7D1"/>
                </a:solidFill>
              </a:rPr>
              <a:t>What is workload automation?</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458957432"/>
      </p:ext>
    </p:extLst>
  </p:cSld>
  <p:clrMapOvr>
    <a:masterClrMapping/>
  </p:clrMapOvr>
  <p:transition spd="med" advClick="0" advTm="1000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MultiBatch 10 is the only Workload Automation manager specifically designed for NonStop that is actively developed around Continuous Innovation principles</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It provides high-performance parallel processing combined with advanced operational control across your NonStop nodes from within a single interface</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MultiBatch delivers the enterprise-class capability for NonStop users with serious workload requirements</a:t>
            </a:r>
          </a:p>
          <a:p>
            <a:pPr lvl="1" hangingPunct="1">
              <a:buBlip>
                <a:blip r:embed="rId3"/>
              </a:buBlip>
            </a:pPr>
            <a:r>
              <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rPr>
              <a:t>Compared to NetBatch, MultiBatch is more customizable and has the benefit of continuous investment in development</a:t>
            </a:r>
          </a:p>
          <a:p>
            <a:pPr marL="444500" lvl="1" indent="0" hangingPunct="1">
              <a:buNone/>
            </a:pP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26</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4" y="424451"/>
            <a:ext cx="1240620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4400" dirty="0">
                <a:solidFill>
                  <a:srgbClr val="30A7D1"/>
                </a:solidFill>
              </a:rPr>
              <a:t>Introducing MultiBatch 10.</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2030892323"/>
      </p:ext>
    </p:extLst>
  </p:cSld>
  <p:clrMapOvr>
    <a:masterClrMapping/>
  </p:clrMapOvr>
  <p:transition spd="med" advClick="0" advTm="1000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Prescriptive approach</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Simplification</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Validation</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Pathway interface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DR</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Easy adoption</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Security</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Real-time monitoring</a:t>
            </a:r>
          </a:p>
          <a:p>
            <a:pPr marL="444500" lvl="1" indent="0" hangingPunct="1">
              <a:buNone/>
            </a:pP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27</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4" y="424451"/>
            <a:ext cx="1240620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4400" dirty="0">
                <a:solidFill>
                  <a:srgbClr val="30A7D1"/>
                </a:solidFill>
              </a:rPr>
              <a:t>What makes MultiBatch 10 different?</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2539752196"/>
      </p:ext>
    </p:extLst>
  </p:cSld>
  <p:clrMapOvr>
    <a:masterClrMapping/>
  </p:clrMapOvr>
  <p:transition spd="med" advClick="0" advTm="1000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Instant reaction to schedules (a job starts exactly when and where you tell it to)</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Jobs will never queue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No inconsistency, no variables. No temperamental behavior</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Designing workload schedules is simpler. Design flows directly</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Point jobs at the desired and planned CPU, removing any ambiguity of where jobs are running</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Highly predicative because processes run in the same CPU every time</a:t>
            </a:r>
          </a:p>
          <a:p>
            <a:pPr marL="444500" lvl="1" indent="0" hangingPunct="1">
              <a:buNone/>
            </a:pP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28</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4" y="424451"/>
            <a:ext cx="1240620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4400" dirty="0">
                <a:solidFill>
                  <a:srgbClr val="30A7D1"/>
                </a:solidFill>
              </a:rPr>
              <a:t>Prescriptive approach.</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3526150679"/>
      </p:ext>
    </p:extLst>
  </p:cSld>
  <p:clrMapOvr>
    <a:masterClrMapping/>
  </p:clrMapOvr>
  <p:transition spd="med" advClick="0" advTm="1000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There are no manual changes to be made, therefore risk is massively reduced</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Simplifies the Change / Release process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 single file is used to migrate a schedule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Changes made on a TEST node can be migrated to PRODUCT node with zero config modifications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Better auditability – meets local and regional requirements. </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The schedule is compressed into a single, portable file with is totally self contained</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No need to copy TACL scripts, calendar files, </a:t>
            </a:r>
            <a:r>
              <a:rPr lang="en-US" sz="2000" dirty="0" err="1">
                <a:solidFill>
                  <a:srgbClr val="1A6684"/>
                </a:solidFill>
                <a:latin typeface="Tahoma" panose="020B0604030504040204" pitchFamily="34" charset="0"/>
                <a:ea typeface="Tahoma" panose="020B0604030504040204" pitchFamily="34" charset="0"/>
                <a:cs typeface="Tahoma" panose="020B0604030504040204" pitchFamily="34" charset="0"/>
              </a:rPr>
              <a:t>etc</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 or other supporting files to new environments</a:t>
            </a:r>
          </a:p>
          <a:p>
            <a:pPr lvl="1" hangingPunct="1">
              <a:buBlip>
                <a:blip r:embed="rId3"/>
              </a:buBlip>
            </a:pP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29</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4" y="424451"/>
            <a:ext cx="1240620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4400" dirty="0">
                <a:solidFill>
                  <a:srgbClr val="30A7D1"/>
                </a:solidFill>
              </a:rPr>
              <a:t>Simplification.</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1744778359"/>
      </p:ext>
    </p:extLst>
  </p:cSld>
  <p:clrMapOvr>
    <a:masterClrMapping/>
  </p:clrMapOvr>
  <p:transition spd="med" advClick="0" advTm="1000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Instant reaction to schedules (a job starts exactly when and where you tell it to)</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Be confident and avoid costly mistakes by validating a schedule before it runs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Get a pre-flight check to meet scheduling requirement</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Empower a new generation of NonStop users</a:t>
            </a:r>
          </a:p>
          <a:p>
            <a:pPr lvl="1" hangingPunct="1">
              <a:buBlip>
                <a:blip r:embed="rId3"/>
              </a:buBlip>
            </a:pPr>
            <a:r>
              <a:rPr lang="en-US" sz="2000" dirty="0" err="1">
                <a:solidFill>
                  <a:srgbClr val="1A6684"/>
                </a:solidFill>
                <a:latin typeface="Tahoma" panose="020B0604030504040204" pitchFamily="34" charset="0"/>
                <a:ea typeface="Tahoma" panose="020B0604030504040204" pitchFamily="34" charset="0"/>
                <a:cs typeface="Tahoma" panose="020B0604030504040204" pitchFamily="34" charset="0"/>
              </a:rPr>
              <a:t>CheckStart</a:t>
            </a: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 in MultiBatch validates sequencing (especially useful when restarting a failed program</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Prepare facility provides Include / Exclude processing. A job that shouldn’t run, can’t, as it’s not loaded</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Prepare facility allows schedule checking for advance dates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Increase customer satisfaction by ensuring regularity and meeting SLA’s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Pathway provides the user with validation of configured values</a:t>
            </a:r>
          </a:p>
          <a:p>
            <a:pPr lvl="1" hangingPunct="1">
              <a:buBlip>
                <a:blip r:embed="rId3"/>
              </a:buBlip>
            </a:pP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30</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4" y="424451"/>
            <a:ext cx="1240620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4400" dirty="0">
                <a:solidFill>
                  <a:srgbClr val="30A7D1"/>
                </a:solidFill>
              </a:rPr>
              <a:t>Validation.</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264912483"/>
      </p:ext>
    </p:extLst>
  </p:cSld>
  <p:clrMapOvr>
    <a:masterClrMapping/>
  </p:clrMapOvr>
  <p:transition spd="med" advClick="0" advTm="1000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Instant reaction to schedules (a job starts exactly when and where you tell it to)</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Easier calendar maintenance – there is no compiled file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Use variables (you can isolate the node name so that it means different things on different systems)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All configuration is in MultiBatch - not TACL. Operators can program and run schedules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Define complex schedules; no need for complex syntax</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Status screens offer real-time monitoring. See where the schedule is running, failed, waiting, complete, hold</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Command and control from the status screen</a:t>
            </a:r>
          </a:p>
          <a:p>
            <a:pPr lvl="1" hangingPunct="1">
              <a:buBlip>
                <a:blip r:embed="rId3"/>
              </a:buBlip>
            </a:pP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31</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4" y="424451"/>
            <a:ext cx="1240620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4400" dirty="0">
                <a:solidFill>
                  <a:srgbClr val="30A7D1"/>
                </a:solidFill>
              </a:rPr>
              <a:t>Pathway interface.</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1171157078"/>
      </p:ext>
    </p:extLst>
  </p:cSld>
  <p:clrMapOvr>
    <a:masterClrMapping/>
  </p:clrMapOvr>
  <p:transition spd="med" advClick="0" advTm="1000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Menu driven process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Validation checking before insertion to a database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Online help</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Easy migration</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Run Guardian and OSS applications within the same schedule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Single pane of glass for reporting activity</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Reduce risk of configuration errors (e.g. typos in command line)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All job parameters, sequencing and dependencies are maintained by MultiBatch</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Easy to follow Installation Guide and comprehensive Technical Guide</a:t>
            </a:r>
          </a:p>
          <a:p>
            <a:pPr lvl="1" hangingPunct="1">
              <a:buBlip>
                <a:blip r:embed="rId3"/>
              </a:buBlip>
            </a:pP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32</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4" y="424451"/>
            <a:ext cx="1240620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4400" dirty="0">
                <a:solidFill>
                  <a:srgbClr val="30A7D1"/>
                </a:solidFill>
              </a:rPr>
              <a:t>Easy adoption.</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4005544149"/>
      </p:ext>
    </p:extLst>
  </p:cSld>
  <p:clrMapOvr>
    <a:masterClrMapping/>
  </p:clrMapOvr>
  <p:transition spd="med" advClick="0" advTm="1000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Menu driven process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Validate login with </a:t>
            </a:r>
            <a:r>
              <a:rPr lang="en-US" sz="2000" dirty="0" err="1">
                <a:solidFill>
                  <a:srgbClr val="1A6684"/>
                </a:solidFill>
                <a:latin typeface="Tahoma" panose="020B0604030504040204" pitchFamily="34" charset="0"/>
                <a:ea typeface="Tahoma" panose="020B0604030504040204" pitchFamily="34" charset="0"/>
                <a:cs typeface="Tahoma" panose="020B0604030504040204" pitchFamily="34" charset="0"/>
              </a:rPr>
              <a:t>SafeGuard</a:t>
            </a: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Full audit log of config and calendar changes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No passwords are stored in MultiBatch </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Role based permissions to screens and batch schedules (via Pathway and Command Line)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Entered passwords are masked</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No need to run as a Super User</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Compartmentalize specific schedules to improve security and efficiencies within a single environment</a:t>
            </a:r>
            <a:endParaRPr lang="en-GB"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a:p>
            <a:pPr marL="889000" lvl="2"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33</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4" y="424451"/>
            <a:ext cx="1240620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4400" dirty="0">
                <a:solidFill>
                  <a:srgbClr val="30A7D1"/>
                </a:solidFill>
              </a:rPr>
              <a:t>Security.</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2532191993"/>
      </p:ext>
    </p:extLst>
  </p:cSld>
  <p:clrMapOvr>
    <a:masterClrMapping/>
  </p:clrMapOvr>
  <p:transition spd="med" advClick="0" advTm="1000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Menu driven process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Real-time status view in a single pane of glass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Early warning system is in place, with EMS events created if a job has not started or is taking too long</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Failed jobs are pushed to the top for maximum visibility</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Activate controlled restarts from the status screen</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MultiBatch generates standard EMS events, compatible with 3rd party Enterprise monitoring platforms</a:t>
            </a: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34</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4" y="424451"/>
            <a:ext cx="1240620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4400" dirty="0">
                <a:solidFill>
                  <a:srgbClr val="30A7D1"/>
                </a:solidFill>
              </a:rPr>
              <a:t>Real-time </a:t>
            </a:r>
            <a:r>
              <a:rPr lang="en-US" sz="4400" dirty="0" smtClean="0">
                <a:solidFill>
                  <a:srgbClr val="30A7D1"/>
                </a:solidFill>
              </a:rPr>
              <a:t>monitoring</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1502088166"/>
      </p:ext>
    </p:extLst>
  </p:cSld>
  <p:clrMapOvr>
    <a:masterClrMapping/>
  </p:clrMapOvr>
  <p:transition spd="med" advClick="0" advTm="1000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5"/>
            <a:ext cx="11579384" cy="6759388"/>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Menu driven process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Daylight savings time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Print out the audit trail of change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List obsolete users in the database</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List jobs that will never run because their calendar entry has no future dates configured</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Housekeeping routines to delete and archive old entries</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Comprehensive and instantaneous reporting for reconciliation, monitoring and business analysis</a:t>
            </a: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35</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4" y="424451"/>
            <a:ext cx="1240620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4400" dirty="0">
                <a:solidFill>
                  <a:srgbClr val="30A7D1"/>
                </a:solidFill>
              </a:rPr>
              <a:t>Additional points of notes. </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3791036589"/>
      </p:ext>
    </p:extLst>
  </p:cSld>
  <p:clrMapOvr>
    <a:masterClrMapping/>
  </p:clrMapOvr>
  <p:transition spd="med" advClick="0" advTm="1000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3CAE120-75E6-07BF-6CD5-B0FD5B23771E}"/>
              </a:ext>
            </a:extLst>
          </p:cNvPr>
          <p:cNvSpPr txBox="1">
            <a:spLocks noChangeArrowheads="1"/>
          </p:cNvSpPr>
          <p:nvPr/>
        </p:nvSpPr>
        <p:spPr>
          <a:xfrm>
            <a:off x="233286" y="1872354"/>
            <a:ext cx="11579384" cy="6968269"/>
          </a:xfrm>
          <a:prstGeom prst="rect">
            <a:avLst/>
          </a:prstGeom>
        </p:spPr>
        <p:txBody>
          <a:bodyPr/>
          <a:lst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sz="3400" b="0" i="0" u="none" strike="noStrike" cap="none" spc="0" baseline="0">
                <a:ln>
                  <a:noFill/>
                </a:ln>
                <a:solidFill>
                  <a:srgbClr val="838787"/>
                </a:solidFill>
                <a:uFillTx/>
                <a:latin typeface="Avenir Next Medium"/>
                <a:ea typeface="Avenir Next Medium"/>
                <a:cs typeface="Avenir Next Medium"/>
                <a:sym typeface="Avenir Next Medium"/>
              </a:defRPr>
            </a:lvl9pPr>
          </a:lstStyle>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MultiBatch is the only Enterprise Workload Automation Tool that is fault tolerant and designed for running on HPE NonStop</a:t>
            </a:r>
          </a:p>
          <a:p>
            <a:pPr lvl="1"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MultiBatch vs NetBatch – Key Differentiators</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MultiBatch is designed around Unit + Segment + Job. NetBatch works on Jobs only</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DR is built in. Config is migrated automatically. Current status of job is replicated instantly with a TMF file</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MultiBatch monitors and manages multiple schedules on a single node and across multiple nodes</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Restart the schedule in an alternative CPU when the primary CPU is unavailable</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The calendar is embedded. Use the same compiled file to attach schedules at Job or Segment or Unit level</a:t>
            </a:r>
          </a:p>
          <a:p>
            <a:pPr lvl="2" hangingPunct="1">
              <a:buBlip>
                <a:blip r:embed="rId3"/>
              </a:buBlip>
            </a:pPr>
            <a:r>
              <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rPr>
              <a:t>NetBatch compliments MultiBatch. They can co-exist. NetBatch is often used for routine processing. MultiBatch is purchased to manage large-scale critical workload processes.</a:t>
            </a:r>
          </a:p>
          <a:p>
            <a:pPr marL="444500" lvl="1" indent="0" hangingPunct="1">
              <a:buNone/>
            </a:pPr>
            <a:endParaRPr lang="en-US" sz="2000" dirty="0">
              <a:solidFill>
                <a:srgbClr val="1A6684"/>
              </a:solidFill>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10">
            <a:extLst>
              <a:ext uri="{FF2B5EF4-FFF2-40B4-BE49-F238E27FC236}">
                <a16:creationId xmlns:a16="http://schemas.microsoft.com/office/drawing/2014/main" id="{29BC4EDC-8BB9-9CD5-C216-9B836FBFDBEF}"/>
              </a:ext>
            </a:extLst>
          </p:cNvPr>
          <p:cNvSpPr>
            <a:spLocks noGrp="1"/>
          </p:cNvSpPr>
          <p:nvPr>
            <p:ph type="sldNum" sz="quarter" idx="2"/>
          </p:nvPr>
        </p:nvSpPr>
        <p:spPr/>
        <p:txBody>
          <a:bodyPr/>
          <a:lstStyle/>
          <a:p>
            <a:fld id="{86CB4B4D-7CA3-9044-876B-883B54F8677D}" type="slidenum">
              <a:rPr lang="en-GB" smtClean="0"/>
              <a:t>36</a:t>
            </a:fld>
            <a:endParaRPr lang="en-GB"/>
          </a:p>
        </p:txBody>
      </p:sp>
      <p:cxnSp>
        <p:nvCxnSpPr>
          <p:cNvPr id="15" name="Straight Connector 14">
            <a:extLst>
              <a:ext uri="{FF2B5EF4-FFF2-40B4-BE49-F238E27FC236}">
                <a16:creationId xmlns:a16="http://schemas.microsoft.com/office/drawing/2014/main" id="{952F6A80-11BF-8743-2B8F-4FBFDC6D8FC9}"/>
              </a:ext>
            </a:extLst>
          </p:cNvPr>
          <p:cNvCxnSpPr/>
          <p:nvPr/>
        </p:nvCxnSpPr>
        <p:spPr>
          <a:xfrm>
            <a:off x="233286" y="1484183"/>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B115281-5148-057D-0538-72989084D4E8}"/>
              </a:ext>
            </a:extLst>
          </p:cNvPr>
          <p:cNvCxnSpPr/>
          <p:nvPr/>
        </p:nvCxnSpPr>
        <p:spPr>
          <a:xfrm>
            <a:off x="233286" y="1573828"/>
            <a:ext cx="12585294" cy="0"/>
          </a:xfrm>
          <a:prstGeom prst="line">
            <a:avLst/>
          </a:prstGeom>
          <a:noFill/>
          <a:ln w="254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2" name="TextBox 1">
            <a:extLst>
              <a:ext uri="{FF2B5EF4-FFF2-40B4-BE49-F238E27FC236}">
                <a16:creationId xmlns:a16="http://schemas.microsoft.com/office/drawing/2014/main" id="{AA2975B7-FF68-9EC1-1B70-26659D1A58E1}"/>
              </a:ext>
            </a:extLst>
          </p:cNvPr>
          <p:cNvSpPr txBox="1"/>
          <p:nvPr/>
        </p:nvSpPr>
        <p:spPr>
          <a:xfrm>
            <a:off x="412374" y="424451"/>
            <a:ext cx="1240620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lang="en-US" sz="4400" dirty="0">
                <a:solidFill>
                  <a:srgbClr val="30A7D1"/>
                </a:solidFill>
              </a:rPr>
              <a:t>WLA analysis.</a:t>
            </a:r>
            <a:endParaRPr kumimoji="0" lang="en-US" sz="4400" b="0" i="0" u="none" strike="noStrike" cap="none" spc="0" normalizeH="0" baseline="0" dirty="0">
              <a:ln>
                <a:noFill/>
              </a:ln>
              <a:solidFill>
                <a:srgbClr val="30A7D1"/>
              </a:solidFill>
              <a:effectLst/>
              <a:uFillTx/>
              <a:latin typeface="Avenir Next Medium"/>
              <a:ea typeface="Avenir Next Medium"/>
              <a:cs typeface="Avenir Next Medium"/>
              <a:sym typeface="Avenir Next Medium"/>
            </a:endParaRPr>
          </a:p>
        </p:txBody>
      </p:sp>
      <p:sp>
        <p:nvSpPr>
          <p:cNvPr id="3" name="TextBox 2">
            <a:extLst>
              <a:ext uri="{FF2B5EF4-FFF2-40B4-BE49-F238E27FC236}">
                <a16:creationId xmlns:a16="http://schemas.microsoft.com/office/drawing/2014/main" id="{99908045-8E72-9FB3-83A5-FD589FC98FD2}"/>
              </a:ext>
            </a:extLst>
          </p:cNvPr>
          <p:cNvSpPr txBox="1"/>
          <p:nvPr/>
        </p:nvSpPr>
        <p:spPr>
          <a:xfrm>
            <a:off x="8104095" y="8930269"/>
            <a:ext cx="495449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2400"/>
              </a:spcBef>
              <a:spcAft>
                <a:spcPts val="0"/>
              </a:spcAft>
              <a:buClrTx/>
              <a:buSzTx/>
              <a:buFontTx/>
              <a:buNone/>
              <a:tabLst/>
            </a:pPr>
            <a:r>
              <a:rPr kumimoji="0" lang="en-US" sz="2000" b="0" i="0" u="none" strike="noStrike" cap="none" spc="0" normalizeH="0" baseline="0" dirty="0">
                <a:ln>
                  <a:noFill/>
                </a:ln>
                <a:solidFill>
                  <a:srgbClr val="30A7D1"/>
                </a:solidFill>
                <a:effectLst/>
                <a:uFillTx/>
                <a:latin typeface="Avenir Next Medium"/>
                <a:ea typeface="Avenir Next Medium"/>
                <a:cs typeface="Avenir Next Medium"/>
                <a:sym typeface="Avenir Next Medium"/>
              </a:rPr>
              <a:t>MultiBatch 10 Release | November 2022</a:t>
            </a:r>
          </a:p>
        </p:txBody>
      </p:sp>
    </p:spTree>
    <p:extLst>
      <p:ext uri="{BB962C8B-B14F-4D97-AF65-F5344CB8AC3E}">
        <p14:creationId xmlns:p14="http://schemas.microsoft.com/office/powerpoint/2010/main" val="3720089102"/>
      </p:ext>
    </p:extLst>
  </p:cSld>
  <p:clrMapOvr>
    <a:masterClrMapping/>
  </p:clrMapOvr>
  <p:transition spd="med" advClick="0" advTm="1000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 name="ITL.png"/>
          <p:cNvPicPr>
            <a:picLocks noChangeAspect="1"/>
          </p:cNvPicPr>
          <p:nvPr/>
        </p:nvPicPr>
        <p:blipFill>
          <a:blip r:embed="rId2"/>
          <a:stretch>
            <a:fillRect/>
          </a:stretch>
        </p:blipFill>
        <p:spPr>
          <a:xfrm>
            <a:off x="3454075" y="3537793"/>
            <a:ext cx="6096650" cy="1782776"/>
          </a:xfrm>
          <a:prstGeom prst="rect">
            <a:avLst/>
          </a:prstGeom>
          <a:ln w="12700">
            <a:miter lim="400000"/>
          </a:ln>
        </p:spPr>
      </p:pic>
      <p:sp>
        <p:nvSpPr>
          <p:cNvPr id="3" name="Slide Number Placeholder 2">
            <a:extLst>
              <a:ext uri="{FF2B5EF4-FFF2-40B4-BE49-F238E27FC236}">
                <a16:creationId xmlns:a16="http://schemas.microsoft.com/office/drawing/2014/main" id="{58D9CEFC-8B32-FC4A-1EB6-823813169FCC}"/>
              </a:ext>
            </a:extLst>
          </p:cNvPr>
          <p:cNvSpPr>
            <a:spLocks noGrp="1"/>
          </p:cNvSpPr>
          <p:nvPr>
            <p:ph type="sldNum" sz="quarter" idx="2"/>
          </p:nvPr>
        </p:nvSpPr>
        <p:spPr/>
        <p:txBody>
          <a:bodyPr/>
          <a:lstStyle/>
          <a:p>
            <a:fld id="{86CB4B4D-7CA3-9044-876B-883B54F8677D}" type="slidenum">
              <a:rPr lang="en-GB" smtClean="0"/>
              <a:t>37</a:t>
            </a:fld>
            <a:endParaRPr lang="en-GB"/>
          </a:p>
        </p:txBody>
      </p:sp>
    </p:spTree>
  </p:cSld>
  <p:clrMapOvr>
    <a:masterClrMapping/>
  </p:clrMapOvr>
  <p:transition spd="med" advClick="0" advTm="10000"/>
</p:sld>
</file>

<file path=ppt/theme/theme1.xml><?xml version="1.0" encoding="utf-8"?>
<a:theme xmlns:a="http://schemas.openxmlformats.org/drawingml/2006/main" name="New_Template7">
  <a:themeElements>
    <a:clrScheme name="New_Template7">
      <a:dk1>
        <a:srgbClr val="222222"/>
      </a:dk1>
      <a:lt1>
        <a:srgbClr val="838787"/>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DIN Condensed"/>
        <a:ea typeface="DIN Condensed"/>
        <a:cs typeface="DIN Condensed"/>
      </a:majorFont>
      <a:minorFont>
        <a:latin typeface="DIN Condensed"/>
        <a:ea typeface="DIN Condensed"/>
        <a:cs typeface="DIN Condensed"/>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80000"/>
          </a:lnSpc>
          <a:spcBef>
            <a:spcPts val="0"/>
          </a:spcBef>
          <a:spcAft>
            <a:spcPts val="0"/>
          </a:spcAft>
          <a:buClrTx/>
          <a:buSzTx/>
          <a:buFontTx/>
          <a:buNone/>
          <a:tabLst/>
          <a:defRPr kumimoji="0" sz="2800" b="0" i="0" u="none" strike="noStrike" cap="all" spc="0" normalizeH="0" baseline="0">
            <a:ln>
              <a:noFill/>
            </a:ln>
            <a:solidFill>
              <a:srgbClr val="FFFFFF"/>
            </a:solidFill>
            <a:effectLst/>
            <a:uFillTx/>
            <a:latin typeface="+mn-lt"/>
            <a:ea typeface="+mn-ea"/>
            <a:cs typeface="+mn-cs"/>
            <a:sym typeface="DIN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2400"/>
          </a:spcBef>
          <a:spcAft>
            <a:spcPts val="0"/>
          </a:spcAft>
          <a:buClrTx/>
          <a:buSzTx/>
          <a:buFontTx/>
          <a:buNone/>
          <a:tabLst/>
          <a:defRPr kumimoji="0" sz="2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7">
  <a:themeElements>
    <a:clrScheme name="New_Template7">
      <a:dk1>
        <a:srgbClr val="000000"/>
      </a:dk1>
      <a:lt1>
        <a:srgbClr val="FFFFFF"/>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DIN Condensed"/>
        <a:ea typeface="DIN Condensed"/>
        <a:cs typeface="DIN Condensed"/>
      </a:majorFont>
      <a:minorFont>
        <a:latin typeface="DIN Condensed"/>
        <a:ea typeface="DIN Condensed"/>
        <a:cs typeface="DIN Condensed"/>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80000"/>
          </a:lnSpc>
          <a:spcBef>
            <a:spcPts val="0"/>
          </a:spcBef>
          <a:spcAft>
            <a:spcPts val="0"/>
          </a:spcAft>
          <a:buClrTx/>
          <a:buSzTx/>
          <a:buFontTx/>
          <a:buNone/>
          <a:tabLst/>
          <a:defRPr kumimoji="0" sz="2800" b="0" i="0" u="none" strike="noStrike" cap="all" spc="0" normalizeH="0" baseline="0">
            <a:ln>
              <a:noFill/>
            </a:ln>
            <a:solidFill>
              <a:srgbClr val="FFFFFF"/>
            </a:solidFill>
            <a:effectLst/>
            <a:uFillTx/>
            <a:latin typeface="+mn-lt"/>
            <a:ea typeface="+mn-ea"/>
            <a:cs typeface="+mn-cs"/>
            <a:sym typeface="DIN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2400"/>
          </a:spcBef>
          <a:spcAft>
            <a:spcPts val="0"/>
          </a:spcAft>
          <a:buClrTx/>
          <a:buSzTx/>
          <a:buFontTx/>
          <a:buNone/>
          <a:tabLst/>
          <a:defRPr kumimoji="0" sz="2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6038</TotalTime>
  <Words>4703</Words>
  <Application>Microsoft Office PowerPoint</Application>
  <PresentationFormat>Custom</PresentationFormat>
  <Paragraphs>573</Paragraphs>
  <Slides>37</Slides>
  <Notes>35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37</vt:i4>
      </vt:variant>
    </vt:vector>
  </HeadingPairs>
  <TitlesOfParts>
    <vt:vector size="49" baseType="lpstr">
      <vt:lpstr>Arial</vt:lpstr>
      <vt:lpstr>Avenir Next</vt:lpstr>
      <vt:lpstr>Avenir Next Medium</vt:lpstr>
      <vt:lpstr>Calibri</vt:lpstr>
      <vt:lpstr>DIN Alternate</vt:lpstr>
      <vt:lpstr>DIN Condensed</vt:lpstr>
      <vt:lpstr>Helvetica</vt:lpstr>
      <vt:lpstr>Helvetica Neue</vt:lpstr>
      <vt:lpstr>Tahoma</vt:lpstr>
      <vt:lpstr>Times New Roman</vt:lpstr>
      <vt:lpstr>Wingdings</vt:lpstr>
      <vt:lpstr>New_Template7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monitoring, simplified</dc:title>
  <dc:creator>David Hall</dc:creator>
  <cp:lastModifiedBy>David Hall</cp:lastModifiedBy>
  <cp:revision>30</cp:revision>
  <dcterms:modified xsi:type="dcterms:W3CDTF">2022-10-07T14:23:23Z</dcterms:modified>
</cp:coreProperties>
</file>