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5"/>
  </p:sldMasterIdLst>
  <p:notesMasterIdLst>
    <p:notesMasterId r:id="rId10"/>
  </p:notesMasterIdLst>
  <p:handoutMasterIdLst>
    <p:handoutMasterId r:id="rId11"/>
  </p:handoutMasterIdLst>
  <p:sldIdLst>
    <p:sldId id="676" r:id="rId6"/>
    <p:sldId id="677" r:id="rId7"/>
    <p:sldId id="678" r:id="rId8"/>
    <p:sldId id="679" r:id="rId9"/>
  </p:sldIdLst>
  <p:sldSz cx="9906000" cy="6858000" type="A4"/>
  <p:notesSz cx="6797675" cy="9926638"/>
  <p:custDataLst>
    <p:tags r:id="rId12"/>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A0"/>
    <a:srgbClr val="3333CC"/>
    <a:srgbClr val="0033CC"/>
    <a:srgbClr val="00789E"/>
    <a:srgbClr val="0000CC"/>
    <a:srgbClr val="3366FF"/>
    <a:srgbClr val="005D7F"/>
    <a:srgbClr val="0000FF"/>
    <a:srgbClr val="FFFF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5" autoAdjust="0"/>
    <p:restoredTop sz="99821" autoAdjust="0"/>
  </p:normalViewPr>
  <p:slideViewPr>
    <p:cSldViewPr>
      <p:cViewPr varScale="1">
        <p:scale>
          <a:sx n="82" d="100"/>
          <a:sy n="82" d="100"/>
        </p:scale>
        <p:origin x="1325" y="7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0" d="100"/>
          <a:sy n="70" d="100"/>
        </p:scale>
        <p:origin x="4218" y="3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5300"/>
          </a:xfrm>
          <a:prstGeom prst="rect">
            <a:avLst/>
          </a:prstGeom>
        </p:spPr>
        <p:txBody>
          <a:bodyPr vert="horz" lIns="88230" tIns="44115" rIns="88230" bIns="44115" rtlCol="0"/>
          <a:lstStyle>
            <a:lvl1pPr algn="l">
              <a:defRPr sz="1200">
                <a:cs typeface="+mn-cs"/>
              </a:defRPr>
            </a:lvl1pPr>
          </a:lstStyle>
          <a:p>
            <a:pPr>
              <a:defRPr/>
            </a:pPr>
            <a:endParaRPr lang="en-GB" dirty="0"/>
          </a:p>
        </p:txBody>
      </p:sp>
      <p:sp>
        <p:nvSpPr>
          <p:cNvPr id="3" name="Date Placeholder 2"/>
          <p:cNvSpPr>
            <a:spLocks noGrp="1"/>
          </p:cNvSpPr>
          <p:nvPr>
            <p:ph type="dt" sz="quarter" idx="1"/>
          </p:nvPr>
        </p:nvSpPr>
        <p:spPr>
          <a:xfrm>
            <a:off x="3849688" y="0"/>
            <a:ext cx="2946400" cy="495300"/>
          </a:xfrm>
          <a:prstGeom prst="rect">
            <a:avLst/>
          </a:prstGeom>
        </p:spPr>
        <p:txBody>
          <a:bodyPr vert="horz" lIns="88230" tIns="44115" rIns="88230" bIns="44115" rtlCol="0"/>
          <a:lstStyle>
            <a:lvl1pPr algn="r">
              <a:defRPr sz="1200">
                <a:cs typeface="+mn-cs"/>
              </a:defRPr>
            </a:lvl1pPr>
          </a:lstStyle>
          <a:p>
            <a:pPr>
              <a:defRPr/>
            </a:pPr>
            <a:fld id="{7D2645AB-2211-40DE-977D-FE031B8BA926}" type="datetimeFigureOut">
              <a:rPr lang="en-US"/>
              <a:pPr>
                <a:defRPr/>
              </a:pPr>
              <a:t>8/18/2024</a:t>
            </a:fld>
            <a:endParaRPr lang="en-GB" dirty="0"/>
          </a:p>
        </p:txBody>
      </p:sp>
      <p:sp>
        <p:nvSpPr>
          <p:cNvPr id="4" name="Footer Placeholder 3"/>
          <p:cNvSpPr>
            <a:spLocks noGrp="1"/>
          </p:cNvSpPr>
          <p:nvPr>
            <p:ph type="ftr" sz="quarter" idx="2"/>
          </p:nvPr>
        </p:nvSpPr>
        <p:spPr>
          <a:xfrm>
            <a:off x="0" y="9429750"/>
            <a:ext cx="2946400" cy="495300"/>
          </a:xfrm>
          <a:prstGeom prst="rect">
            <a:avLst/>
          </a:prstGeom>
        </p:spPr>
        <p:txBody>
          <a:bodyPr vert="horz" lIns="88230" tIns="44115" rIns="88230" bIns="44115" rtlCol="0" anchor="b"/>
          <a:lstStyle>
            <a:lvl1pPr algn="l">
              <a:defRPr sz="1200">
                <a:cs typeface="+mn-cs"/>
              </a:defRPr>
            </a:lvl1pPr>
          </a:lstStyle>
          <a:p>
            <a:pPr>
              <a:defRPr/>
            </a:pPr>
            <a:endParaRPr lang="en-GB" dirty="0"/>
          </a:p>
        </p:txBody>
      </p:sp>
      <p:sp>
        <p:nvSpPr>
          <p:cNvPr id="5" name="Slide Number Placeholder 4"/>
          <p:cNvSpPr>
            <a:spLocks noGrp="1"/>
          </p:cNvSpPr>
          <p:nvPr>
            <p:ph type="sldNum" sz="quarter" idx="3"/>
          </p:nvPr>
        </p:nvSpPr>
        <p:spPr>
          <a:xfrm>
            <a:off x="3849688" y="9429750"/>
            <a:ext cx="2946400" cy="495300"/>
          </a:xfrm>
          <a:prstGeom prst="rect">
            <a:avLst/>
          </a:prstGeom>
        </p:spPr>
        <p:txBody>
          <a:bodyPr vert="horz" lIns="88230" tIns="44115" rIns="88230" bIns="44115" rtlCol="0" anchor="b"/>
          <a:lstStyle>
            <a:lvl1pPr algn="r">
              <a:defRPr sz="1200">
                <a:cs typeface="+mn-cs"/>
              </a:defRPr>
            </a:lvl1pPr>
          </a:lstStyle>
          <a:p>
            <a:pPr>
              <a:defRPr/>
            </a:pPr>
            <a:fld id="{D7B51ABB-B884-46DE-B143-CE08E60FF834}" type="slidenum">
              <a:rPr lang="en-GB"/>
              <a:pPr>
                <a:defRPr/>
              </a:pPr>
              <a:t>‹#›</a:t>
            </a:fld>
            <a:endParaRPr lang="en-GB" dirty="0"/>
          </a:p>
        </p:txBody>
      </p:sp>
    </p:spTree>
    <p:extLst>
      <p:ext uri="{BB962C8B-B14F-4D97-AF65-F5344CB8AC3E}">
        <p14:creationId xmlns:p14="http://schemas.microsoft.com/office/powerpoint/2010/main" val="864965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5300"/>
          </a:xfrm>
          <a:prstGeom prst="rect">
            <a:avLst/>
          </a:prstGeom>
        </p:spPr>
        <p:txBody>
          <a:bodyPr vert="horz" lIns="95571" tIns="47786" rIns="95571" bIns="47786" rtlCol="0"/>
          <a:lstStyle>
            <a:lvl1pPr algn="l" fontAlgn="auto">
              <a:spcBef>
                <a:spcPts val="0"/>
              </a:spcBef>
              <a:spcAft>
                <a:spcPts val="0"/>
              </a:spcAft>
              <a:defRPr sz="1300">
                <a:latin typeface="+mn-lt"/>
                <a:cs typeface="+mn-cs"/>
              </a:defRPr>
            </a:lvl1pPr>
          </a:lstStyle>
          <a:p>
            <a:pPr>
              <a:defRPr/>
            </a:pPr>
            <a:endParaRPr lang="en-GB" dirty="0"/>
          </a:p>
        </p:txBody>
      </p:sp>
      <p:sp>
        <p:nvSpPr>
          <p:cNvPr id="3" name="Date Placeholder 2"/>
          <p:cNvSpPr>
            <a:spLocks noGrp="1"/>
          </p:cNvSpPr>
          <p:nvPr>
            <p:ph type="dt" idx="1"/>
          </p:nvPr>
        </p:nvSpPr>
        <p:spPr>
          <a:xfrm>
            <a:off x="3849688" y="0"/>
            <a:ext cx="2946400" cy="495300"/>
          </a:xfrm>
          <a:prstGeom prst="rect">
            <a:avLst/>
          </a:prstGeom>
        </p:spPr>
        <p:txBody>
          <a:bodyPr vert="horz" lIns="95571" tIns="47786" rIns="95571" bIns="47786" rtlCol="0"/>
          <a:lstStyle>
            <a:lvl1pPr algn="r" fontAlgn="auto">
              <a:spcBef>
                <a:spcPts val="0"/>
              </a:spcBef>
              <a:spcAft>
                <a:spcPts val="0"/>
              </a:spcAft>
              <a:defRPr sz="1300">
                <a:latin typeface="+mn-lt"/>
                <a:cs typeface="+mn-cs"/>
              </a:defRPr>
            </a:lvl1pPr>
          </a:lstStyle>
          <a:p>
            <a:pPr>
              <a:defRPr/>
            </a:pPr>
            <a:fld id="{0E24EEB6-D400-451D-A79E-4799567FBCFB}" type="datetimeFigureOut">
              <a:rPr lang="en-US"/>
              <a:pPr>
                <a:defRPr/>
              </a:pPr>
              <a:t>8/18/2024</a:t>
            </a:fld>
            <a:endParaRPr lang="en-GB" dirty="0"/>
          </a:p>
        </p:txBody>
      </p:sp>
      <p:sp>
        <p:nvSpPr>
          <p:cNvPr id="4" name="Slide Image Placeholder 3"/>
          <p:cNvSpPr>
            <a:spLocks noGrp="1" noRot="1" noChangeAspect="1"/>
          </p:cNvSpPr>
          <p:nvPr>
            <p:ph type="sldImg" idx="2"/>
          </p:nvPr>
        </p:nvSpPr>
        <p:spPr>
          <a:xfrm>
            <a:off x="711200" y="746125"/>
            <a:ext cx="5375275" cy="3721100"/>
          </a:xfrm>
          <a:prstGeom prst="rect">
            <a:avLst/>
          </a:prstGeom>
          <a:noFill/>
          <a:ln w="12700">
            <a:solidFill>
              <a:prstClr val="black"/>
            </a:solidFill>
          </a:ln>
        </p:spPr>
        <p:txBody>
          <a:bodyPr vert="horz" lIns="95571" tIns="47786" rIns="95571" bIns="47786" rtlCol="0" anchor="ctr"/>
          <a:lstStyle/>
          <a:p>
            <a:pPr lvl="0"/>
            <a:endParaRPr lang="en-GB" noProof="0" dirty="0"/>
          </a:p>
        </p:txBody>
      </p:sp>
      <p:sp>
        <p:nvSpPr>
          <p:cNvPr id="5" name="Notes Placeholder 4"/>
          <p:cNvSpPr>
            <a:spLocks noGrp="1"/>
          </p:cNvSpPr>
          <p:nvPr>
            <p:ph type="body" sz="quarter" idx="3"/>
          </p:nvPr>
        </p:nvSpPr>
        <p:spPr>
          <a:xfrm>
            <a:off x="679450" y="4714875"/>
            <a:ext cx="5438775" cy="4465638"/>
          </a:xfrm>
          <a:prstGeom prst="rect">
            <a:avLst/>
          </a:prstGeom>
        </p:spPr>
        <p:txBody>
          <a:bodyPr vert="horz" wrap="square" lIns="95571" tIns="47786" rIns="95571" bIns="47786"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9750"/>
            <a:ext cx="2946400" cy="495300"/>
          </a:xfrm>
          <a:prstGeom prst="rect">
            <a:avLst/>
          </a:prstGeom>
        </p:spPr>
        <p:txBody>
          <a:bodyPr vert="horz" lIns="95571" tIns="47786" rIns="95571" bIns="47786" rtlCol="0" anchor="b"/>
          <a:lstStyle>
            <a:lvl1pPr algn="l" fontAlgn="auto">
              <a:spcBef>
                <a:spcPts val="0"/>
              </a:spcBef>
              <a:spcAft>
                <a:spcPts val="0"/>
              </a:spcAft>
              <a:defRPr sz="1300">
                <a:latin typeface="+mn-lt"/>
                <a:cs typeface="+mn-cs"/>
              </a:defRPr>
            </a:lvl1pPr>
          </a:lstStyle>
          <a:p>
            <a:pPr>
              <a:defRPr/>
            </a:pPr>
            <a:endParaRPr lang="en-GB" dirty="0"/>
          </a:p>
        </p:txBody>
      </p:sp>
      <p:sp>
        <p:nvSpPr>
          <p:cNvPr id="7" name="Slide Number Placeholder 6"/>
          <p:cNvSpPr>
            <a:spLocks noGrp="1"/>
          </p:cNvSpPr>
          <p:nvPr>
            <p:ph type="sldNum" sz="quarter" idx="5"/>
          </p:nvPr>
        </p:nvSpPr>
        <p:spPr>
          <a:xfrm>
            <a:off x="3849688" y="9429750"/>
            <a:ext cx="2946400" cy="495300"/>
          </a:xfrm>
          <a:prstGeom prst="rect">
            <a:avLst/>
          </a:prstGeom>
        </p:spPr>
        <p:txBody>
          <a:bodyPr vert="horz" lIns="95571" tIns="47786" rIns="95571" bIns="47786" rtlCol="0" anchor="b"/>
          <a:lstStyle>
            <a:lvl1pPr algn="r" fontAlgn="auto">
              <a:spcBef>
                <a:spcPts val="0"/>
              </a:spcBef>
              <a:spcAft>
                <a:spcPts val="0"/>
              </a:spcAft>
              <a:defRPr sz="1300">
                <a:latin typeface="+mn-lt"/>
                <a:cs typeface="+mn-cs"/>
              </a:defRPr>
            </a:lvl1pPr>
          </a:lstStyle>
          <a:p>
            <a:pPr>
              <a:defRPr/>
            </a:pPr>
            <a:fld id="{A212AB4F-AD05-4AF2-A769-782B19B14D8D}" type="slidenum">
              <a:rPr lang="en-GB"/>
              <a:pPr>
                <a:defRPr/>
              </a:pPr>
              <a:t>‹#›</a:t>
            </a:fld>
            <a:endParaRPr lang="en-GB" dirty="0"/>
          </a:p>
        </p:txBody>
      </p:sp>
    </p:spTree>
    <p:extLst>
      <p:ext uri="{BB962C8B-B14F-4D97-AF65-F5344CB8AC3E}">
        <p14:creationId xmlns:p14="http://schemas.microsoft.com/office/powerpoint/2010/main" val="9109854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4" name="Rectangle 24"/>
          <p:cNvSpPr>
            <a:spLocks noChangeArrowheads="1"/>
          </p:cNvSpPr>
          <p:nvPr/>
        </p:nvSpPr>
        <p:spPr bwMode="white">
          <a:xfrm>
            <a:off x="0" y="6278563"/>
            <a:ext cx="9906000" cy="579437"/>
          </a:xfrm>
          <a:prstGeom prst="rect">
            <a:avLst/>
          </a:prstGeom>
          <a:solidFill>
            <a:schemeClr val="bg2"/>
          </a:solidFill>
          <a:ln w="9525" algn="ctr">
            <a:noFill/>
            <a:miter lim="800000"/>
            <a:headEnd/>
            <a:tailEnd/>
          </a:ln>
          <a:effectLst/>
        </p:spPr>
        <p:txBody>
          <a:bodyPr wrap="none" anchor="ctr"/>
          <a:lstStyle/>
          <a:p>
            <a:pPr>
              <a:defRPr/>
            </a:pPr>
            <a:endParaRPr lang="en-US" dirty="0"/>
          </a:p>
        </p:txBody>
      </p:sp>
      <p:grpSp>
        <p:nvGrpSpPr>
          <p:cNvPr id="6" name="Group 27"/>
          <p:cNvGrpSpPr>
            <a:grpSpLocks/>
          </p:cNvGrpSpPr>
          <p:nvPr/>
        </p:nvGrpSpPr>
        <p:grpSpPr bwMode="auto">
          <a:xfrm>
            <a:off x="-15875" y="-14288"/>
            <a:ext cx="3457575" cy="1235076"/>
            <a:chOff x="-9" y="-9"/>
            <a:chExt cx="2010" cy="778"/>
          </a:xfrm>
        </p:grpSpPr>
        <p:sp>
          <p:nvSpPr>
            <p:cNvPr id="9" name="Freeform 23"/>
            <p:cNvSpPr>
              <a:spLocks/>
            </p:cNvSpPr>
            <p:nvPr/>
          </p:nvSpPr>
          <p:spPr bwMode="auto">
            <a:xfrm>
              <a:off x="-9" y="-9"/>
              <a:ext cx="2010" cy="778"/>
            </a:xfrm>
            <a:custGeom>
              <a:avLst/>
              <a:gdLst/>
              <a:ahLst/>
              <a:cxnLst>
                <a:cxn ang="0">
                  <a:pos x="0" y="0"/>
                </a:cxn>
                <a:cxn ang="0">
                  <a:pos x="1" y="405"/>
                </a:cxn>
                <a:cxn ang="0">
                  <a:pos x="1048" y="0"/>
                </a:cxn>
                <a:cxn ang="0">
                  <a:pos x="0" y="0"/>
                </a:cxn>
              </a:cxnLst>
              <a:rect l="0" t="0" r="r" b="b"/>
              <a:pathLst>
                <a:path w="1048" h="405">
                  <a:moveTo>
                    <a:pt x="0" y="0"/>
                  </a:moveTo>
                  <a:cubicBezTo>
                    <a:pt x="1" y="405"/>
                    <a:pt x="1" y="405"/>
                    <a:pt x="1" y="405"/>
                  </a:cubicBezTo>
                  <a:cubicBezTo>
                    <a:pt x="32" y="191"/>
                    <a:pt x="804" y="1"/>
                    <a:pt x="1048" y="0"/>
                  </a:cubicBezTo>
                  <a:lnTo>
                    <a:pt x="0" y="0"/>
                  </a:lnTo>
                  <a:close/>
                </a:path>
              </a:pathLst>
            </a:cu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a:ln w="9525">
              <a:noFill/>
              <a:round/>
              <a:headEnd/>
              <a:tailEnd/>
            </a:ln>
          </p:spPr>
          <p:txBody>
            <a:bodyPr/>
            <a:lstStyle/>
            <a:p>
              <a:pPr>
                <a:defRPr/>
              </a:pPr>
              <a:endParaRPr lang="en-US" dirty="0"/>
            </a:p>
          </p:txBody>
        </p:sp>
        <p:pic>
          <p:nvPicPr>
            <p:cNvPr id="10" name="Picture 25" descr="CBE_Label_RGB"/>
            <p:cNvPicPr>
              <a:picLocks noChangeAspect="1" noChangeArrowheads="1"/>
            </p:cNvPicPr>
            <p:nvPr/>
          </p:nvPicPr>
          <p:blipFill>
            <a:blip r:embed="rId2" cstate="print"/>
            <a:srcRect/>
            <a:stretch>
              <a:fillRect/>
            </a:stretch>
          </p:blipFill>
          <p:spPr bwMode="auto">
            <a:xfrm>
              <a:off x="58" y="76"/>
              <a:ext cx="326" cy="328"/>
            </a:xfrm>
            <a:prstGeom prst="rect">
              <a:avLst/>
            </a:prstGeom>
            <a:noFill/>
            <a:ln w="9525">
              <a:noFill/>
              <a:miter lim="800000"/>
              <a:headEnd/>
              <a:tailEnd/>
            </a:ln>
          </p:spPr>
        </p:pic>
      </p:grpSp>
      <p:sp>
        <p:nvSpPr>
          <p:cNvPr id="11" name="Rectangle 26"/>
          <p:cNvSpPr>
            <a:spLocks noChangeArrowheads="1"/>
          </p:cNvSpPr>
          <p:nvPr/>
        </p:nvSpPr>
        <p:spPr bwMode="auto">
          <a:xfrm>
            <a:off x="0" y="6281738"/>
            <a:ext cx="9906000" cy="17462"/>
          </a:xfrm>
          <a:prstGeom prst="rect">
            <a:avLst/>
          </a:prstGeom>
          <a:gradFill rotWithShape="1">
            <a:gsLst>
              <a:gs pos="0">
                <a:schemeClr val="tx2">
                  <a:gamma/>
                  <a:tint val="22353"/>
                  <a:invGamma/>
                </a:schemeClr>
              </a:gs>
              <a:gs pos="100000">
                <a:schemeClr val="tx2"/>
              </a:gs>
            </a:gsLst>
            <a:lin ang="0" scaled="1"/>
          </a:gradFill>
          <a:ln w="9525" algn="ctr">
            <a:noFill/>
            <a:miter lim="800000"/>
            <a:headEnd/>
            <a:tailEnd/>
          </a:ln>
          <a:effectLst/>
        </p:spPr>
        <p:txBody>
          <a:bodyPr wrap="none" anchor="ctr"/>
          <a:lstStyle/>
          <a:p>
            <a:pPr>
              <a:defRPr/>
            </a:pPr>
            <a:endParaRPr lang="en-US" dirty="0"/>
          </a:p>
        </p:txBody>
      </p:sp>
      <p:sp>
        <p:nvSpPr>
          <p:cNvPr id="14" name="Rectangle 127"/>
          <p:cNvSpPr txBox="1">
            <a:spLocks noChangeArrowheads="1"/>
          </p:cNvSpPr>
          <p:nvPr userDrawn="1"/>
        </p:nvSpPr>
        <p:spPr>
          <a:xfrm>
            <a:off x="8577445" y="6453336"/>
            <a:ext cx="1344107" cy="297033"/>
          </a:xfrm>
          <a:prstGeom prst="rect">
            <a:avLst/>
          </a:prstGeom>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chemeClr val="tx1"/>
                </a:solidFill>
                <a:effectLst/>
                <a:uLnTx/>
                <a:uFillTx/>
                <a:latin typeface="Arial" charset="0"/>
                <a:ea typeface="+mn-ea"/>
                <a:cs typeface="Arial" charset="0"/>
              </a:rPr>
              <a:t>©2024</a:t>
            </a:r>
            <a:r>
              <a:rPr kumimoji="0" lang="en-US" sz="900" b="0" i="0" u="none" strike="noStrike" kern="1200" cap="none" spc="0" normalizeH="0" noProof="0" dirty="0">
                <a:ln>
                  <a:noFill/>
                </a:ln>
                <a:solidFill>
                  <a:schemeClr val="tx1"/>
                </a:solidFill>
                <a:effectLst/>
                <a:uLnTx/>
                <a:uFillTx/>
                <a:latin typeface="Arial" charset="0"/>
                <a:ea typeface="+mn-ea"/>
                <a:cs typeface="Arial" charset="0"/>
              </a:rPr>
              <a:t> </a:t>
            </a:r>
            <a:r>
              <a:rPr kumimoji="0" lang="en-US" sz="900" b="0" i="0" u="none" strike="noStrike" kern="1200" cap="none" spc="0" normalizeH="0" baseline="0" noProof="0" dirty="0">
                <a:ln>
                  <a:noFill/>
                </a:ln>
                <a:solidFill>
                  <a:schemeClr val="tx1"/>
                </a:solidFill>
                <a:effectLst/>
                <a:uLnTx/>
                <a:uFillTx/>
                <a:latin typeface="Arial" charset="0"/>
                <a:ea typeface="+mn-ea"/>
                <a:cs typeface="Arial" charset="0"/>
              </a:rPr>
              <a:t>Capgemini</a:t>
            </a:r>
            <a:endParaRPr kumimoji="0" lang="en-GB" sz="900" b="0" i="0" u="none" strike="noStrike" kern="1200" cap="none" spc="0" normalizeH="0" baseline="0" noProof="0" dirty="0">
              <a:ln>
                <a:noFill/>
              </a:ln>
              <a:solidFill>
                <a:schemeClr val="tx1"/>
              </a:solidFill>
              <a:effectLst/>
              <a:uLnTx/>
              <a:uFillTx/>
              <a:latin typeface="Arial" charset="0"/>
              <a:ea typeface="+mn-ea"/>
              <a:cs typeface="Arial" charset="0"/>
            </a:endParaRPr>
          </a:p>
        </p:txBody>
      </p:sp>
      <p:sp>
        <p:nvSpPr>
          <p:cNvPr id="15" name="Rectangle 127"/>
          <p:cNvSpPr txBox="1">
            <a:spLocks noChangeArrowheads="1"/>
          </p:cNvSpPr>
          <p:nvPr userDrawn="1"/>
        </p:nvSpPr>
        <p:spPr>
          <a:xfrm>
            <a:off x="1" y="6453336"/>
            <a:ext cx="9906000" cy="297033"/>
          </a:xfrm>
          <a:prstGeom prst="rect">
            <a:avLst/>
          </a:prstGeom>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chemeClr val="tx1"/>
                </a:solidFill>
                <a:effectLst/>
                <a:uLnTx/>
                <a:uFillTx/>
                <a:latin typeface="Arial" charset="0"/>
                <a:ea typeface="+mn-ea"/>
                <a:cs typeface="Arial" charset="0"/>
              </a:rPr>
              <a:t>CONFIDENTIAL</a:t>
            </a:r>
            <a:endParaRPr kumimoji="0" lang="en-GB" sz="1000" b="1" i="0" u="none" strike="noStrike" kern="1200" cap="none" spc="0" normalizeH="0" baseline="0" noProof="0" dirty="0">
              <a:ln>
                <a:noFill/>
              </a:ln>
              <a:solidFill>
                <a:schemeClr val="tx1"/>
              </a:solidFill>
              <a:effectLst/>
              <a:uLnTx/>
              <a:uFillTx/>
              <a:latin typeface="Arial" charset="0"/>
              <a:ea typeface="+mn-ea"/>
              <a:cs typeface="Arial" charset="0"/>
            </a:endParaRPr>
          </a:p>
        </p:txBody>
      </p:sp>
      <p:sp>
        <p:nvSpPr>
          <p:cNvPr id="12" name="Round Diagonal Corner Rectangle 11"/>
          <p:cNvSpPr/>
          <p:nvPr userDrawn="1"/>
        </p:nvSpPr>
        <p:spPr>
          <a:xfrm>
            <a:off x="5631128" y="6428468"/>
            <a:ext cx="2822005" cy="288032"/>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bg2"/>
                </a:solidFill>
              </a:rPr>
              <a:t>Cloud Custom Applications (C&amp;CA) </a:t>
            </a:r>
          </a:p>
        </p:txBody>
      </p:sp>
      <p:pic>
        <p:nvPicPr>
          <p:cNvPr id="3" name="Picture 2" descr="A picture containing object&#10;&#10;Description generated with high confidence">
            <a:extLst>
              <a:ext uri="{FF2B5EF4-FFF2-40B4-BE49-F238E27FC236}">
                <a16:creationId xmlns:a16="http://schemas.microsoft.com/office/drawing/2014/main" id="{6A4C7D00-E5F8-4E62-8B9A-962F582AFA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2480" y="6387306"/>
            <a:ext cx="1628775" cy="361950"/>
          </a:xfrm>
          <a:prstGeom prst="rect">
            <a:avLst/>
          </a:prstGeom>
        </p:spPr>
      </p:pic>
      <p:sp>
        <p:nvSpPr>
          <p:cNvPr id="13" name="Freeform 23">
            <a:extLst>
              <a:ext uri="{FF2B5EF4-FFF2-40B4-BE49-F238E27FC236}">
                <a16:creationId xmlns:a16="http://schemas.microsoft.com/office/drawing/2014/main" id="{3BB9FF3D-3A9B-4B6B-BEDA-69EEF2B63013}"/>
              </a:ext>
            </a:extLst>
          </p:cNvPr>
          <p:cNvSpPr>
            <a:spLocks/>
          </p:cNvSpPr>
          <p:nvPr userDrawn="1"/>
        </p:nvSpPr>
        <p:spPr bwMode="auto">
          <a:xfrm>
            <a:off x="0" y="0"/>
            <a:ext cx="3457575" cy="1235076"/>
          </a:xfrm>
          <a:custGeom>
            <a:avLst/>
            <a:gdLst/>
            <a:ahLst/>
            <a:cxnLst>
              <a:cxn ang="0">
                <a:pos x="0" y="0"/>
              </a:cxn>
              <a:cxn ang="0">
                <a:pos x="1" y="405"/>
              </a:cxn>
              <a:cxn ang="0">
                <a:pos x="1048" y="0"/>
              </a:cxn>
              <a:cxn ang="0">
                <a:pos x="0" y="0"/>
              </a:cxn>
            </a:cxnLst>
            <a:rect l="0" t="0" r="r" b="b"/>
            <a:pathLst>
              <a:path w="1048" h="405">
                <a:moveTo>
                  <a:pt x="0" y="0"/>
                </a:moveTo>
                <a:cubicBezTo>
                  <a:pt x="1" y="405"/>
                  <a:pt x="1" y="405"/>
                  <a:pt x="1" y="405"/>
                </a:cubicBezTo>
                <a:cubicBezTo>
                  <a:pt x="32" y="191"/>
                  <a:pt x="804" y="1"/>
                  <a:pt x="1048" y="0"/>
                </a:cubicBezTo>
                <a:lnTo>
                  <a:pt x="0" y="0"/>
                </a:lnTo>
                <a:close/>
              </a:path>
            </a:pathLst>
          </a:cu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a:ln w="9525">
            <a:noFill/>
            <a:round/>
            <a:headEnd/>
            <a:tailEnd/>
          </a:ln>
        </p:spPr>
        <p:txBody>
          <a:bodyPr/>
          <a:lstStyle/>
          <a:p>
            <a:pPr>
              <a:defRPr/>
            </a:pPr>
            <a:endParaRPr lang="en-US" dirty="0"/>
          </a:p>
        </p:txBody>
      </p:sp>
      <p:pic>
        <p:nvPicPr>
          <p:cNvPr id="16" name="Graphic 4">
            <a:extLst>
              <a:ext uri="{FF2B5EF4-FFF2-40B4-BE49-F238E27FC236}">
                <a16:creationId xmlns:a16="http://schemas.microsoft.com/office/drawing/2014/main" id="{AC0F0AF1-6BED-4366-B36F-62350D21016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81836" t="-4713" b="16530"/>
          <a:stretch/>
        </p:blipFill>
        <p:spPr>
          <a:xfrm>
            <a:off x="9417496" y="17048"/>
            <a:ext cx="424356" cy="459624"/>
          </a:xfrm>
          <a:prstGeom prst="rect">
            <a:avLst/>
          </a:prstGeom>
        </p:spPr>
      </p:pic>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48" name="Rectangle 24"/>
          <p:cNvSpPr>
            <a:spLocks noChangeArrowheads="1"/>
          </p:cNvSpPr>
          <p:nvPr/>
        </p:nvSpPr>
        <p:spPr bwMode="white">
          <a:xfrm>
            <a:off x="0" y="6278563"/>
            <a:ext cx="9906000" cy="579437"/>
          </a:xfrm>
          <a:prstGeom prst="rect">
            <a:avLst/>
          </a:prstGeom>
          <a:solidFill>
            <a:schemeClr val="bg2"/>
          </a:solidFill>
          <a:ln w="9525" algn="ctr">
            <a:noFill/>
            <a:miter lim="800000"/>
            <a:headEnd/>
            <a:tailEnd/>
          </a:ln>
          <a:effectLst/>
        </p:spPr>
        <p:txBody>
          <a:bodyPr wrap="none" anchor="ctr"/>
          <a:lstStyle/>
          <a:p>
            <a:pPr>
              <a:defRPr/>
            </a:pPr>
            <a:endParaRPr lang="en-US" dirty="0"/>
          </a:p>
        </p:txBody>
      </p:sp>
      <p:pic>
        <p:nvPicPr>
          <p:cNvPr id="1029" name="Picture 12" descr="OK_Capgemini"/>
          <p:cNvPicPr>
            <a:picLocks noChangeAspect="1" noChangeArrowheads="1"/>
          </p:cNvPicPr>
          <p:nvPr/>
        </p:nvPicPr>
        <p:blipFill>
          <a:blip r:embed="rId3" cstate="print"/>
          <a:srcRect/>
          <a:stretch>
            <a:fillRect/>
          </a:stretch>
        </p:blipFill>
        <p:spPr bwMode="auto">
          <a:xfrm>
            <a:off x="390525" y="6400800"/>
            <a:ext cx="1438275" cy="341313"/>
          </a:xfrm>
          <a:prstGeom prst="rect">
            <a:avLst/>
          </a:prstGeom>
          <a:noFill/>
          <a:ln w="9525">
            <a:noFill/>
            <a:miter lim="800000"/>
            <a:headEnd/>
            <a:tailEnd/>
          </a:ln>
        </p:spPr>
      </p:pic>
      <p:grpSp>
        <p:nvGrpSpPr>
          <p:cNvPr id="1030" name="Group 27"/>
          <p:cNvGrpSpPr>
            <a:grpSpLocks/>
          </p:cNvGrpSpPr>
          <p:nvPr/>
        </p:nvGrpSpPr>
        <p:grpSpPr bwMode="auto">
          <a:xfrm>
            <a:off x="-15875" y="-14288"/>
            <a:ext cx="3457575" cy="1235076"/>
            <a:chOff x="-9" y="-9"/>
            <a:chExt cx="2010" cy="778"/>
          </a:xfrm>
        </p:grpSpPr>
        <p:sp>
          <p:nvSpPr>
            <p:cNvPr id="1047" name="Freeform 23"/>
            <p:cNvSpPr>
              <a:spLocks/>
            </p:cNvSpPr>
            <p:nvPr/>
          </p:nvSpPr>
          <p:spPr bwMode="auto">
            <a:xfrm>
              <a:off x="-9" y="-9"/>
              <a:ext cx="2010" cy="778"/>
            </a:xfrm>
            <a:custGeom>
              <a:avLst/>
              <a:gdLst/>
              <a:ahLst/>
              <a:cxnLst>
                <a:cxn ang="0">
                  <a:pos x="0" y="0"/>
                </a:cxn>
                <a:cxn ang="0">
                  <a:pos x="1" y="405"/>
                </a:cxn>
                <a:cxn ang="0">
                  <a:pos x="1048" y="0"/>
                </a:cxn>
                <a:cxn ang="0">
                  <a:pos x="0" y="0"/>
                </a:cxn>
              </a:cxnLst>
              <a:rect l="0" t="0" r="r" b="b"/>
              <a:pathLst>
                <a:path w="1048" h="405">
                  <a:moveTo>
                    <a:pt x="0" y="0"/>
                  </a:moveTo>
                  <a:cubicBezTo>
                    <a:pt x="1" y="405"/>
                    <a:pt x="1" y="405"/>
                    <a:pt x="1" y="405"/>
                  </a:cubicBezTo>
                  <a:cubicBezTo>
                    <a:pt x="32" y="191"/>
                    <a:pt x="804" y="1"/>
                    <a:pt x="1048" y="0"/>
                  </a:cubicBezTo>
                  <a:lnTo>
                    <a:pt x="0" y="0"/>
                  </a:lnTo>
                  <a:close/>
                </a:path>
              </a:pathLst>
            </a:cu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a:ln w="9525">
              <a:noFill/>
              <a:round/>
              <a:headEnd/>
              <a:tailEnd/>
            </a:ln>
          </p:spPr>
          <p:txBody>
            <a:bodyPr/>
            <a:lstStyle/>
            <a:p>
              <a:pPr>
                <a:defRPr/>
              </a:pPr>
              <a:endParaRPr lang="en-US" dirty="0"/>
            </a:p>
          </p:txBody>
        </p:sp>
        <p:pic>
          <p:nvPicPr>
            <p:cNvPr id="1035" name="Picture 25" descr="CBE_Label_RGB"/>
            <p:cNvPicPr>
              <a:picLocks noChangeAspect="1" noChangeArrowheads="1"/>
            </p:cNvPicPr>
            <p:nvPr/>
          </p:nvPicPr>
          <p:blipFill>
            <a:blip r:embed="rId4" cstate="print"/>
            <a:srcRect/>
            <a:stretch>
              <a:fillRect/>
            </a:stretch>
          </p:blipFill>
          <p:spPr bwMode="auto">
            <a:xfrm>
              <a:off x="58" y="76"/>
              <a:ext cx="326" cy="328"/>
            </a:xfrm>
            <a:prstGeom prst="rect">
              <a:avLst/>
            </a:prstGeom>
            <a:noFill/>
            <a:ln w="9525">
              <a:noFill/>
              <a:miter lim="800000"/>
              <a:headEnd/>
              <a:tailEnd/>
            </a:ln>
          </p:spPr>
        </p:pic>
      </p:grpSp>
      <p:sp>
        <p:nvSpPr>
          <p:cNvPr id="1050" name="Rectangle 26"/>
          <p:cNvSpPr>
            <a:spLocks noChangeArrowheads="1"/>
          </p:cNvSpPr>
          <p:nvPr/>
        </p:nvSpPr>
        <p:spPr bwMode="auto">
          <a:xfrm>
            <a:off x="0" y="6281738"/>
            <a:ext cx="9906000" cy="17462"/>
          </a:xfrm>
          <a:prstGeom prst="rect">
            <a:avLst/>
          </a:prstGeom>
          <a:gradFill rotWithShape="1">
            <a:gsLst>
              <a:gs pos="0">
                <a:schemeClr val="tx2">
                  <a:gamma/>
                  <a:tint val="22353"/>
                  <a:invGamma/>
                </a:schemeClr>
              </a:gs>
              <a:gs pos="100000">
                <a:schemeClr val="tx2"/>
              </a:gs>
            </a:gsLst>
            <a:lin ang="0" scaled="1"/>
          </a:gradFill>
          <a:ln w="9525" algn="ctr">
            <a:noFill/>
            <a:miter lim="800000"/>
            <a:headEnd/>
            <a:tailEnd/>
          </a:ln>
          <a:effectLst/>
        </p:spPr>
        <p:txBody>
          <a:bodyPr wrap="none" anchor="ct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4031" r:id="rId1"/>
  </p:sldLayoutIdLst>
  <p:hf hdr="0"/>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charset="0"/>
          <a:cs typeface="Arial" charset="0"/>
        </a:defRPr>
      </a:lvl2pPr>
      <a:lvl3pPr algn="l" rtl="0" eaLnBrk="0" fontAlgn="base" hangingPunct="0">
        <a:spcBef>
          <a:spcPct val="0"/>
        </a:spcBef>
        <a:spcAft>
          <a:spcPct val="0"/>
        </a:spcAft>
        <a:defRPr sz="2800" b="1">
          <a:solidFill>
            <a:schemeClr val="bg1"/>
          </a:solidFill>
          <a:latin typeface="Arial" charset="0"/>
          <a:cs typeface="Arial" charset="0"/>
        </a:defRPr>
      </a:lvl3pPr>
      <a:lvl4pPr algn="l" rtl="0" eaLnBrk="0" fontAlgn="base" hangingPunct="0">
        <a:spcBef>
          <a:spcPct val="0"/>
        </a:spcBef>
        <a:spcAft>
          <a:spcPct val="0"/>
        </a:spcAft>
        <a:defRPr sz="2800" b="1">
          <a:solidFill>
            <a:schemeClr val="bg1"/>
          </a:solidFill>
          <a:latin typeface="Arial" charset="0"/>
          <a:cs typeface="Arial" charset="0"/>
        </a:defRPr>
      </a:lvl4pPr>
      <a:lvl5pPr algn="l" rtl="0" eaLnBrk="0" fontAlgn="base" hangingPunct="0">
        <a:spcBef>
          <a:spcPct val="0"/>
        </a:spcBef>
        <a:spcAft>
          <a:spcPct val="0"/>
        </a:spcAft>
        <a:defRPr sz="2800" b="1">
          <a:solidFill>
            <a:schemeClr val="bg1"/>
          </a:solidFill>
          <a:latin typeface="Arial" charset="0"/>
          <a:cs typeface="Arial" charset="0"/>
        </a:defRPr>
      </a:lvl5pPr>
      <a:lvl6pPr marL="1712913" algn="ctr" rtl="0" eaLnBrk="1" fontAlgn="base" hangingPunct="1">
        <a:spcBef>
          <a:spcPct val="0"/>
        </a:spcBef>
        <a:spcAft>
          <a:spcPct val="0"/>
        </a:spcAft>
        <a:defRPr sz="3000" b="1">
          <a:solidFill>
            <a:schemeClr val="tx2"/>
          </a:solidFill>
          <a:latin typeface="Arial" charset="0"/>
          <a:cs typeface="Arial" charset="0"/>
        </a:defRPr>
      </a:lvl6pPr>
      <a:lvl7pPr marL="2170113" algn="ctr" rtl="0" eaLnBrk="1" fontAlgn="base" hangingPunct="1">
        <a:spcBef>
          <a:spcPct val="0"/>
        </a:spcBef>
        <a:spcAft>
          <a:spcPct val="0"/>
        </a:spcAft>
        <a:defRPr sz="3000" b="1">
          <a:solidFill>
            <a:schemeClr val="tx2"/>
          </a:solidFill>
          <a:latin typeface="Arial" charset="0"/>
          <a:cs typeface="Arial" charset="0"/>
        </a:defRPr>
      </a:lvl7pPr>
      <a:lvl8pPr marL="2627313" algn="ctr" rtl="0" eaLnBrk="1" fontAlgn="base" hangingPunct="1">
        <a:spcBef>
          <a:spcPct val="0"/>
        </a:spcBef>
        <a:spcAft>
          <a:spcPct val="0"/>
        </a:spcAft>
        <a:defRPr sz="3000" b="1">
          <a:solidFill>
            <a:schemeClr val="tx2"/>
          </a:solidFill>
          <a:latin typeface="Arial" charset="0"/>
          <a:cs typeface="Arial" charset="0"/>
        </a:defRPr>
      </a:lvl8pPr>
      <a:lvl9pPr marL="3084513" algn="ctr" rtl="0" eaLnBrk="1" fontAlgn="base" hangingPunct="1">
        <a:spcBef>
          <a:spcPct val="0"/>
        </a:spcBef>
        <a:spcAft>
          <a:spcPct val="0"/>
        </a:spcAft>
        <a:defRPr sz="3000" b="1">
          <a:solidFill>
            <a:schemeClr val="tx2"/>
          </a:solidFill>
          <a:latin typeface="Arial" charset="0"/>
          <a:cs typeface="Arial" charset="0"/>
        </a:defRPr>
      </a:lvl9pPr>
    </p:titleStyle>
    <p:bodyStyle>
      <a:lvl1pPr marL="176213" indent="-176213" algn="l" defTabSz="714375" rtl="0" eaLnBrk="0" fontAlgn="base" hangingPunct="0">
        <a:spcBef>
          <a:spcPct val="20000"/>
        </a:spcBef>
        <a:spcAft>
          <a:spcPct val="0"/>
        </a:spcAft>
        <a:buClr>
          <a:schemeClr val="tx1"/>
        </a:buClr>
        <a:buSzPct val="100000"/>
        <a:buFont typeface="Arial" charset="0"/>
        <a:buChar char="•"/>
        <a:defRPr sz="2000">
          <a:solidFill>
            <a:schemeClr val="tx1"/>
          </a:solidFill>
          <a:latin typeface="+mn-lt"/>
          <a:ea typeface="+mn-ea"/>
          <a:cs typeface="+mn-cs"/>
        </a:defRPr>
      </a:lvl1pPr>
      <a:lvl2pPr marL="360363" indent="-184150" algn="l" defTabSz="714375" rtl="0" eaLnBrk="0" fontAlgn="base" hangingPunct="0">
        <a:spcBef>
          <a:spcPct val="20000"/>
        </a:spcBef>
        <a:spcAft>
          <a:spcPct val="0"/>
        </a:spcAft>
        <a:buClr>
          <a:schemeClr val="accent1"/>
        </a:buClr>
        <a:buChar char="•"/>
        <a:defRPr>
          <a:solidFill>
            <a:schemeClr val="accent1"/>
          </a:solidFill>
          <a:latin typeface="+mn-lt"/>
          <a:cs typeface="+mn-cs"/>
        </a:defRPr>
      </a:lvl2pPr>
      <a:lvl3pPr marL="534988" indent="-174625" algn="l" defTabSz="714375" rtl="0" eaLnBrk="0" fontAlgn="base" hangingPunct="0">
        <a:spcBef>
          <a:spcPct val="20000"/>
        </a:spcBef>
        <a:spcAft>
          <a:spcPct val="0"/>
        </a:spcAft>
        <a:buClr>
          <a:schemeClr val="bg1"/>
        </a:buClr>
        <a:buFont typeface="Arial" charset="0"/>
        <a:buChar char="•"/>
        <a:defRPr sz="1600">
          <a:solidFill>
            <a:schemeClr val="bg1"/>
          </a:solidFill>
          <a:latin typeface="+mn-lt"/>
          <a:cs typeface="+mn-cs"/>
        </a:defRPr>
      </a:lvl3pPr>
      <a:lvl4pPr marL="1554163" indent="-228600" algn="l" defTabSz="714375" rtl="0" eaLnBrk="0" fontAlgn="base" hangingPunct="0">
        <a:spcBef>
          <a:spcPct val="20000"/>
        </a:spcBef>
        <a:spcAft>
          <a:spcPct val="0"/>
        </a:spcAft>
        <a:buClr>
          <a:schemeClr val="hlink"/>
        </a:buClr>
        <a:buFont typeface="Wingdings" pitchFamily="2" charset="2"/>
        <a:buChar char="Ø"/>
        <a:defRPr sz="2000">
          <a:solidFill>
            <a:schemeClr val="bg2"/>
          </a:solidFill>
          <a:latin typeface="+mn-lt"/>
          <a:cs typeface="+mn-cs"/>
        </a:defRPr>
      </a:lvl4pPr>
      <a:lvl5pPr marL="2230438" indent="-228600" algn="l" defTabSz="714375" rtl="0" eaLnBrk="0" fontAlgn="base" hangingPunct="0">
        <a:spcBef>
          <a:spcPct val="20000"/>
        </a:spcBef>
        <a:spcAft>
          <a:spcPct val="0"/>
        </a:spcAft>
        <a:buChar char="»"/>
        <a:defRPr sz="2000">
          <a:solidFill>
            <a:schemeClr val="tx1"/>
          </a:solidFill>
          <a:latin typeface="+mn-lt"/>
          <a:cs typeface="+mn-cs"/>
        </a:defRPr>
      </a:lvl5pPr>
      <a:lvl6pPr marL="2687638" indent="-228600" algn="l" defTabSz="714375" rtl="0" eaLnBrk="1" fontAlgn="base" hangingPunct="1">
        <a:spcBef>
          <a:spcPct val="20000"/>
        </a:spcBef>
        <a:spcAft>
          <a:spcPct val="0"/>
        </a:spcAft>
        <a:buChar char="»"/>
        <a:defRPr>
          <a:solidFill>
            <a:schemeClr val="tx1"/>
          </a:solidFill>
          <a:latin typeface="+mn-lt"/>
          <a:cs typeface="+mn-cs"/>
        </a:defRPr>
      </a:lvl6pPr>
      <a:lvl7pPr marL="3144838" indent="-228600" algn="l" defTabSz="714375" rtl="0" eaLnBrk="1" fontAlgn="base" hangingPunct="1">
        <a:spcBef>
          <a:spcPct val="20000"/>
        </a:spcBef>
        <a:spcAft>
          <a:spcPct val="0"/>
        </a:spcAft>
        <a:buChar char="»"/>
        <a:defRPr>
          <a:solidFill>
            <a:schemeClr val="tx1"/>
          </a:solidFill>
          <a:latin typeface="+mn-lt"/>
          <a:cs typeface="+mn-cs"/>
        </a:defRPr>
      </a:lvl7pPr>
      <a:lvl8pPr marL="3602038" indent="-228600" algn="l" defTabSz="714375" rtl="0" eaLnBrk="1" fontAlgn="base" hangingPunct="1">
        <a:spcBef>
          <a:spcPct val="20000"/>
        </a:spcBef>
        <a:spcAft>
          <a:spcPct val="0"/>
        </a:spcAft>
        <a:buChar char="»"/>
        <a:defRPr>
          <a:solidFill>
            <a:schemeClr val="tx1"/>
          </a:solidFill>
          <a:latin typeface="+mn-lt"/>
          <a:cs typeface="+mn-cs"/>
        </a:defRPr>
      </a:lvl8pPr>
      <a:lvl9pPr marL="4059238" indent="-228600" algn="l" defTabSz="714375" rtl="0" eaLnBrk="1" fontAlgn="base" hangingPunct="1">
        <a:spcBef>
          <a:spcPct val="20000"/>
        </a:spcBef>
        <a:spcAft>
          <a:spcPct val="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8" name="Rectangle 12"/>
          <p:cNvSpPr>
            <a:spLocks noChangeArrowheads="1"/>
          </p:cNvSpPr>
          <p:nvPr/>
        </p:nvSpPr>
        <p:spPr bwMode="auto">
          <a:xfrm>
            <a:off x="2519301" y="3501008"/>
            <a:ext cx="7056314" cy="2723822"/>
          </a:xfrm>
          <a:prstGeom prst="rect">
            <a:avLst/>
          </a:prstGeom>
          <a:noFill/>
          <a:ln w="9525">
            <a:noFill/>
            <a:miter lim="800000"/>
            <a:headEnd/>
            <a:tailEnd/>
          </a:ln>
        </p:spPr>
        <p:txBody>
          <a:bodyPr lIns="0" tIns="0" rIns="0" bIns="46038"/>
          <a:lstStyle/>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UK Gov – Azure Cloud </a:t>
            </a:r>
            <a:r>
              <a:rPr lang="en-GB" sz="900" dirty="0">
                <a:latin typeface="Calibri" pitchFamily="34" charset="0"/>
              </a:rPr>
              <a:t>- In November 2023, Mark was </a:t>
            </a:r>
            <a:r>
              <a:rPr lang="en-GB" sz="900">
                <a:latin typeface="Calibri" pitchFamily="34" charset="0"/>
              </a:rPr>
              <a:t>assigned to a </a:t>
            </a:r>
            <a:r>
              <a:rPr lang="en-GB" sz="900" dirty="0">
                <a:latin typeface="Calibri" pitchFamily="34" charset="0"/>
              </a:rPr>
              <a:t>UK Government Programme as a Technical Delivery Manager to manage the overall delivery of a £1m+ Fish Export Service (FES) to Common Entry Health Document (CHED) Inspection Portal (CHIP) project. The CHIP service is hosted in Northern Ireland (NI). This FES to CHIP project consisted mainly of two client Agile Scrum development teams, namely Trade Platform (TP) and FES. It also required input from the NI client FES-CHIP team (KANBAN) as part of the build along with support from a number of key client stakeholders and the management layer. The Technical Delivery Manager is responsible for tasks including; managing the overall project delivery, stakeholder management across all teams for tracking build/test/UAT, Ops proving phases, planning, RAID updates, budget forecasting, attending &amp; updating weekly/monthly management meetings &amp; project status reporting.   </a:t>
            </a:r>
          </a:p>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UK Gov – MS Dynamics – </a:t>
            </a:r>
            <a:r>
              <a:rPr lang="en-GB" sz="900" dirty="0">
                <a:latin typeface="Calibri" pitchFamily="34" charset="0"/>
              </a:rPr>
              <a:t>In November 2022, Mark was assigned as Project Manager to start-up &amp; manage 2 Azure Cloud (MS Dynamics) projects, namely; 1) MS Dynamics Migration: to manage Cloud resources in support of migration of existing Microsoft Dynamics 2016 applications (12) running on shared Dynamics 8.2 infrastructure to MS Dynamics 365 Online platform starting with a Discovery phase &amp; then moving onto a Migration phase. As PM, Mark worked on a definitive blueprint for a SoW, costing, exit plan &amp; MS project plan for delivery of the App upgrades, each of which could then be used for the MS Cloud App phases for 12 Apps to be migrated. Mark also managed the Discovery workshops – Contract value; £0.4m. </a:t>
            </a:r>
            <a:br>
              <a:rPr lang="en-GB" sz="900" dirty="0">
                <a:latin typeface="Calibri" pitchFamily="34" charset="0"/>
              </a:rPr>
            </a:br>
            <a:r>
              <a:rPr lang="en-GB" sz="900" dirty="0">
                <a:latin typeface="Calibri" pitchFamily="34" charset="0"/>
              </a:rPr>
              <a:t>2) Citizen Issues: Assigned as PM to manage the discovery/build for an MS Dynamics 365 CRM platform. This covered an initial Discovery phase of 6-weeks and numerous workshops to understand existing Citizen issues application processes and linked back-office procedures. This determined functional areas needed for design and implementation in MS Dynamics 365 and what resources were required. Built out the original T&amp;M contract, Discovery SoW, costings, workshop set-up and also aided in resource acquisition/interviews for the project. Contract value; £0.54m.</a:t>
            </a:r>
          </a:p>
        </p:txBody>
      </p:sp>
      <p:sp>
        <p:nvSpPr>
          <p:cNvPr id="16387" name="Rectangle 4"/>
          <p:cNvSpPr>
            <a:spLocks noChangeArrowheads="1"/>
          </p:cNvSpPr>
          <p:nvPr/>
        </p:nvSpPr>
        <p:spPr bwMode="black">
          <a:xfrm>
            <a:off x="128464" y="1124744"/>
            <a:ext cx="2016224" cy="5184576"/>
          </a:xfrm>
          <a:prstGeom prst="rect">
            <a:avLst/>
          </a:prstGeom>
          <a:solidFill>
            <a:schemeClr val="bg1">
              <a:lumMod val="75000"/>
            </a:schemeClr>
          </a:solidFill>
          <a:ln w="9525">
            <a:noFill/>
            <a:miter lim="800000"/>
            <a:headEnd/>
            <a:tailEnd/>
          </a:ln>
        </p:spPr>
        <p:txBody>
          <a:bodyPr lIns="0" tIns="0" rIns="0" bIns="0" anchor="ctr"/>
          <a:lstStyle/>
          <a:p>
            <a:pPr eaLnBrk="0" hangingPunct="0"/>
            <a:br>
              <a:rPr lang="en-GB" sz="2800" b="1" dirty="0">
                <a:solidFill>
                  <a:srgbClr val="009BCC"/>
                </a:solidFill>
              </a:rPr>
            </a:br>
            <a:endParaRPr lang="en-GB" sz="2800" b="1" dirty="0">
              <a:solidFill>
                <a:srgbClr val="009BCC"/>
              </a:solidFill>
            </a:endParaRPr>
          </a:p>
        </p:txBody>
      </p:sp>
      <p:sp>
        <p:nvSpPr>
          <p:cNvPr id="15363" name="Text Box 3"/>
          <p:cNvSpPr txBox="1">
            <a:spLocks noChangeArrowheads="1"/>
          </p:cNvSpPr>
          <p:nvPr/>
        </p:nvSpPr>
        <p:spPr bwMode="auto">
          <a:xfrm>
            <a:off x="128589" y="1052513"/>
            <a:ext cx="2030958" cy="2723823"/>
          </a:xfrm>
          <a:prstGeom prst="rect">
            <a:avLst/>
          </a:prstGeom>
          <a:noFill/>
          <a:ln w="9525">
            <a:noFill/>
            <a:miter lim="800000"/>
            <a:headEnd/>
            <a:tailEnd/>
          </a:ln>
        </p:spPr>
        <p:txBody>
          <a:bodyPr wrap="square">
            <a:spAutoFit/>
          </a:bodyPr>
          <a:lstStyle/>
          <a:p>
            <a:pPr marL="180975" indent="-180975">
              <a:defRPr/>
            </a:pPr>
            <a:endParaRPr lang="en-GB" sz="900" b="1" dirty="0">
              <a:solidFill>
                <a:schemeClr val="bg2"/>
              </a:solidFill>
              <a:latin typeface="+mn-lt"/>
            </a:endParaRPr>
          </a:p>
          <a:p>
            <a:pPr marL="180975" indent="-180975">
              <a:defRPr/>
            </a:pPr>
            <a:r>
              <a:rPr lang="en-GB" sz="900" b="1" dirty="0">
                <a:solidFill>
                  <a:schemeClr val="bg2"/>
                </a:solidFill>
                <a:latin typeface="Calibri" pitchFamily="34" charset="0"/>
              </a:rPr>
              <a:t>Qualifications</a:t>
            </a:r>
          </a:p>
          <a:p>
            <a:pPr marL="180975" indent="-180975">
              <a:buFontTx/>
              <a:buChar char="•"/>
              <a:defRPr/>
            </a:pPr>
            <a:r>
              <a:rPr lang="en-GB" sz="900" dirty="0">
                <a:solidFill>
                  <a:schemeClr val="bg2"/>
                </a:solidFill>
                <a:latin typeface="Calibri" pitchFamily="34" charset="0"/>
              </a:rPr>
              <a:t>BTEC HND (Distinction) -</a:t>
            </a:r>
            <a:br>
              <a:rPr lang="en-GB" sz="900" dirty="0">
                <a:solidFill>
                  <a:schemeClr val="bg2"/>
                </a:solidFill>
                <a:latin typeface="Calibri" pitchFamily="34" charset="0"/>
              </a:rPr>
            </a:br>
            <a:r>
              <a:rPr lang="en-GB" sz="900" dirty="0">
                <a:solidFill>
                  <a:schemeClr val="bg2"/>
                </a:solidFill>
                <a:latin typeface="Calibri" pitchFamily="34" charset="0"/>
              </a:rPr>
              <a:t>Computer Studies</a:t>
            </a:r>
          </a:p>
          <a:p>
            <a:pPr marL="180975" indent="-180975">
              <a:buFontTx/>
              <a:buChar char="•"/>
              <a:defRPr/>
            </a:pPr>
            <a:r>
              <a:rPr lang="en-GB" sz="900" dirty="0">
                <a:solidFill>
                  <a:schemeClr val="bg2"/>
                </a:solidFill>
                <a:latin typeface="Calibri" pitchFamily="34" charset="0"/>
              </a:rPr>
              <a:t>Accredited PRINCE2 Practitioner</a:t>
            </a:r>
          </a:p>
          <a:p>
            <a:pPr>
              <a:defRPr/>
            </a:pPr>
            <a:endParaRPr lang="en-GB" sz="900" b="1" dirty="0">
              <a:solidFill>
                <a:schemeClr val="bg2"/>
              </a:solidFill>
              <a:latin typeface="Calibri" pitchFamily="34" charset="0"/>
            </a:endParaRPr>
          </a:p>
          <a:p>
            <a:pPr marL="180975" indent="-180975">
              <a:defRPr/>
            </a:pPr>
            <a:r>
              <a:rPr lang="en-GB" sz="900" b="1" dirty="0">
                <a:solidFill>
                  <a:schemeClr val="bg2"/>
                </a:solidFill>
                <a:latin typeface="Calibri" pitchFamily="34" charset="0"/>
              </a:rPr>
              <a:t>Security Clearance</a:t>
            </a:r>
          </a:p>
          <a:p>
            <a:pPr marL="180975" indent="-180975">
              <a:buFontTx/>
              <a:buChar char="•"/>
              <a:defRPr/>
            </a:pPr>
            <a:r>
              <a:rPr lang="en-GB" sz="900" dirty="0">
                <a:solidFill>
                  <a:schemeClr val="bg2"/>
                </a:solidFill>
                <a:latin typeface="Calibri" pitchFamily="34" charset="0"/>
              </a:rPr>
              <a:t>SC clearance as of September 2021 until 2031 </a:t>
            </a:r>
          </a:p>
          <a:p>
            <a:pPr marL="180975" indent="-180975">
              <a:defRPr/>
            </a:pPr>
            <a:endParaRPr lang="en-GB" sz="900" b="1" dirty="0">
              <a:solidFill>
                <a:schemeClr val="bg2"/>
              </a:solidFill>
              <a:latin typeface="Calibri" pitchFamily="34" charset="0"/>
            </a:endParaRPr>
          </a:p>
          <a:p>
            <a:pPr marL="180975" indent="-180975">
              <a:defRPr/>
            </a:pPr>
            <a:r>
              <a:rPr lang="en-GB" sz="900" b="1" dirty="0">
                <a:solidFill>
                  <a:schemeClr val="bg2"/>
                </a:solidFill>
                <a:latin typeface="Calibri" pitchFamily="34" charset="0"/>
              </a:rPr>
              <a:t>Key Roles</a:t>
            </a:r>
          </a:p>
          <a:p>
            <a:pPr marL="180975" indent="-180975">
              <a:buFontTx/>
              <a:buChar char="•"/>
              <a:defRPr/>
            </a:pPr>
            <a:r>
              <a:rPr lang="en-GB" sz="900" dirty="0">
                <a:solidFill>
                  <a:schemeClr val="bg2"/>
                </a:solidFill>
                <a:latin typeface="Calibri" pitchFamily="34" charset="0"/>
              </a:rPr>
              <a:t>Project Manager (EM Level Cert.)</a:t>
            </a:r>
          </a:p>
          <a:p>
            <a:pPr marL="180975" indent="-180975">
              <a:buFontTx/>
              <a:buChar char="•"/>
              <a:defRPr/>
            </a:pPr>
            <a:r>
              <a:rPr lang="en-GB" sz="900" dirty="0">
                <a:solidFill>
                  <a:schemeClr val="bg2"/>
                </a:solidFill>
                <a:latin typeface="Calibri" pitchFamily="34" charset="0"/>
              </a:rPr>
              <a:t>Client Engagement</a:t>
            </a:r>
          </a:p>
          <a:p>
            <a:pPr marL="180975" indent="-180975">
              <a:buFontTx/>
              <a:buChar char="•"/>
              <a:defRPr/>
            </a:pPr>
            <a:r>
              <a:rPr lang="en-GB" sz="900" dirty="0">
                <a:solidFill>
                  <a:schemeClr val="bg2"/>
                </a:solidFill>
                <a:latin typeface="Calibri" pitchFamily="34" charset="0"/>
              </a:rPr>
              <a:t>Local / Offshore - Stakeholder Management</a:t>
            </a:r>
          </a:p>
          <a:p>
            <a:pPr marL="180975" indent="-180975">
              <a:buFontTx/>
              <a:buChar char="•"/>
              <a:defRPr/>
            </a:pPr>
            <a:r>
              <a:rPr lang="en-GB" sz="900" dirty="0">
                <a:solidFill>
                  <a:schemeClr val="bg2"/>
                </a:solidFill>
                <a:latin typeface="Calibri" pitchFamily="34" charset="0"/>
              </a:rPr>
              <a:t>Budget Tracking and Reporting</a:t>
            </a:r>
          </a:p>
          <a:p>
            <a:pPr>
              <a:defRPr/>
            </a:pPr>
            <a:endParaRPr lang="en-GB" sz="900" dirty="0">
              <a:solidFill>
                <a:schemeClr val="bg2"/>
              </a:solidFill>
              <a:latin typeface="Calibri" pitchFamily="34" charset="0"/>
            </a:endParaRPr>
          </a:p>
          <a:p>
            <a:pPr>
              <a:defRPr/>
            </a:pPr>
            <a:r>
              <a:rPr lang="en-GB" sz="900" b="1" dirty="0">
                <a:solidFill>
                  <a:schemeClr val="bg2"/>
                </a:solidFill>
                <a:latin typeface="Calibri" pitchFamily="34" charset="0"/>
              </a:rPr>
              <a:t>Location</a:t>
            </a:r>
          </a:p>
          <a:p>
            <a:pPr marL="180975" indent="-180975">
              <a:buFontTx/>
              <a:buChar char="•"/>
              <a:defRPr/>
            </a:pPr>
            <a:r>
              <a:rPr lang="en-GB" sz="900" dirty="0">
                <a:solidFill>
                  <a:schemeClr val="bg2"/>
                </a:solidFill>
                <a:latin typeface="Calibri" pitchFamily="34" charset="0"/>
              </a:rPr>
              <a:t>Trafford Quays, Manchester</a:t>
            </a:r>
          </a:p>
        </p:txBody>
      </p:sp>
      <p:sp>
        <p:nvSpPr>
          <p:cNvPr id="15364" name="Rectangle 8"/>
          <p:cNvSpPr>
            <a:spLocks noChangeArrowheads="1"/>
          </p:cNvSpPr>
          <p:nvPr/>
        </p:nvSpPr>
        <p:spPr bwMode="gray">
          <a:xfrm>
            <a:off x="2519301" y="260648"/>
            <a:ext cx="2303463" cy="215900"/>
          </a:xfrm>
          <a:prstGeom prst="rect">
            <a:avLst/>
          </a:prstGeom>
          <a:noFill/>
          <a:ln w="9525">
            <a:noFill/>
            <a:miter lim="800000"/>
            <a:headEnd/>
            <a:tailEnd/>
          </a:ln>
        </p:spPr>
        <p:txBody>
          <a:bodyPr lIns="0" tIns="0" rIns="0" bIns="0"/>
          <a:lstStyle/>
          <a:p>
            <a:pPr>
              <a:buFont typeface="EYInterstate" pitchFamily="2" charset="0"/>
              <a:buNone/>
              <a:defRPr/>
            </a:pPr>
            <a:r>
              <a:rPr lang="en-GB" sz="1050" b="1" dirty="0">
                <a:solidFill>
                  <a:schemeClr val="tx2"/>
                </a:solidFill>
                <a:latin typeface="+mn-lt"/>
                <a:sym typeface="Arial Unicode MS" pitchFamily="34" charset="-128"/>
              </a:rPr>
              <a:t>Profile</a:t>
            </a:r>
          </a:p>
        </p:txBody>
      </p:sp>
      <p:sp>
        <p:nvSpPr>
          <p:cNvPr id="15365" name="Text Box 5"/>
          <p:cNvSpPr txBox="1">
            <a:spLocks noChangeArrowheads="1"/>
          </p:cNvSpPr>
          <p:nvPr/>
        </p:nvSpPr>
        <p:spPr bwMode="auto">
          <a:xfrm>
            <a:off x="2519301" y="476399"/>
            <a:ext cx="7200900" cy="1440433"/>
          </a:xfrm>
          <a:prstGeom prst="rect">
            <a:avLst/>
          </a:prstGeom>
          <a:noFill/>
          <a:ln w="9525">
            <a:noFill/>
            <a:miter lim="800000"/>
            <a:headEnd/>
            <a:tailEnd/>
          </a:ln>
        </p:spPr>
        <p:txBody>
          <a:bodyPr lIns="0" tIns="0" rIns="0" bIns="0"/>
          <a:lstStyle/>
          <a:p>
            <a:pPr>
              <a:lnSpc>
                <a:spcPts val="1300"/>
              </a:lnSpc>
              <a:spcBef>
                <a:spcPts val="100"/>
              </a:spcBef>
              <a:spcAft>
                <a:spcPct val="50000"/>
              </a:spcAft>
            </a:pPr>
            <a:r>
              <a:rPr lang="en-GB" sz="1000" dirty="0">
                <a:latin typeface="Calibri" pitchFamily="34" charset="0"/>
              </a:rPr>
              <a:t>Mark is an experienced and conscientious Senior Project Manager, who joined Capgemini in 2016 having worked at ascending points in software development lifecycle projects for over 34 years. He has impressive credentials in the delivery of highly complex projects in challenging conditions. He has held senior Project Management positions and helped to drive significant business transformation through IT systems and service delivery using both Agile and Waterfall approaches in accordance with ISO QA directives. Notable successes are working as Project Manager at a large UK retail bank with responsibility for managing the swap out of old legacy ATM software systems for modern technologies and leading the implementation of an ATM and POS monitoring and reporting system at a large retail bank in Saudi Arabia. He has a broad management and IT background and so interfaces well with both technical and business stakeholders, on-site and internally.</a:t>
            </a:r>
          </a:p>
        </p:txBody>
      </p:sp>
      <p:sp>
        <p:nvSpPr>
          <p:cNvPr id="15366" name="Rectangle 8"/>
          <p:cNvSpPr>
            <a:spLocks noChangeArrowheads="1"/>
          </p:cNvSpPr>
          <p:nvPr/>
        </p:nvSpPr>
        <p:spPr bwMode="gray">
          <a:xfrm>
            <a:off x="2519301" y="1974306"/>
            <a:ext cx="432048" cy="215900"/>
          </a:xfrm>
          <a:prstGeom prst="rect">
            <a:avLst/>
          </a:prstGeom>
          <a:noFill/>
          <a:ln w="9525">
            <a:noFill/>
            <a:miter lim="800000"/>
            <a:headEnd/>
            <a:tailEnd/>
          </a:ln>
        </p:spPr>
        <p:txBody>
          <a:bodyPr lIns="0" tIns="0" rIns="0" bIns="0"/>
          <a:lstStyle/>
          <a:p>
            <a:pPr>
              <a:buFont typeface="EYInterstate" pitchFamily="2" charset="0"/>
              <a:buNone/>
              <a:defRPr/>
            </a:pPr>
            <a:r>
              <a:rPr lang="en-GB" sz="1050" b="1" dirty="0">
                <a:solidFill>
                  <a:schemeClr val="tx2"/>
                </a:solidFill>
                <a:latin typeface="+mn-lt"/>
                <a:sym typeface="Arial Unicode MS" pitchFamily="34" charset="-128"/>
              </a:rPr>
              <a:t>Skills</a:t>
            </a:r>
          </a:p>
        </p:txBody>
      </p:sp>
      <p:sp>
        <p:nvSpPr>
          <p:cNvPr id="15368" name="Rectangle 8"/>
          <p:cNvSpPr>
            <a:spLocks noChangeArrowheads="1"/>
          </p:cNvSpPr>
          <p:nvPr/>
        </p:nvSpPr>
        <p:spPr bwMode="gray">
          <a:xfrm>
            <a:off x="7689303" y="1974306"/>
            <a:ext cx="1023267" cy="215900"/>
          </a:xfrm>
          <a:prstGeom prst="rect">
            <a:avLst/>
          </a:prstGeom>
          <a:noFill/>
          <a:ln w="9525">
            <a:noFill/>
            <a:miter lim="800000"/>
            <a:headEnd/>
            <a:tailEnd/>
          </a:ln>
        </p:spPr>
        <p:txBody>
          <a:bodyPr lIns="0" tIns="0" rIns="0" bIns="0"/>
          <a:lstStyle/>
          <a:p>
            <a:pPr>
              <a:buFont typeface="EYInterstate" pitchFamily="2" charset="0"/>
              <a:buNone/>
              <a:defRPr/>
            </a:pPr>
            <a:r>
              <a:rPr lang="en-GB" sz="1050" b="1" dirty="0">
                <a:solidFill>
                  <a:schemeClr val="tx2"/>
                </a:solidFill>
                <a:latin typeface="+mn-lt"/>
                <a:sym typeface="Arial Unicode MS" pitchFamily="34" charset="-128"/>
              </a:rPr>
              <a:t>Industry Focus</a:t>
            </a:r>
          </a:p>
        </p:txBody>
      </p:sp>
      <p:sp>
        <p:nvSpPr>
          <p:cNvPr id="15370" name="Rectangle 8"/>
          <p:cNvSpPr>
            <a:spLocks noChangeArrowheads="1"/>
          </p:cNvSpPr>
          <p:nvPr/>
        </p:nvSpPr>
        <p:spPr bwMode="gray">
          <a:xfrm>
            <a:off x="2519301" y="3270574"/>
            <a:ext cx="4665662" cy="215900"/>
          </a:xfrm>
          <a:prstGeom prst="rect">
            <a:avLst/>
          </a:prstGeom>
          <a:noFill/>
          <a:ln w="9525">
            <a:noFill/>
            <a:miter lim="800000"/>
            <a:headEnd/>
            <a:tailEnd/>
          </a:ln>
        </p:spPr>
        <p:txBody>
          <a:bodyPr lIns="0" tIns="0" rIns="0" bIns="0"/>
          <a:lstStyle/>
          <a:p>
            <a:pPr>
              <a:buFont typeface="EYInterstate" pitchFamily="2" charset="0"/>
              <a:buNone/>
              <a:defRPr/>
            </a:pPr>
            <a:r>
              <a:rPr lang="en-GB" sz="1050" b="1" dirty="0">
                <a:solidFill>
                  <a:schemeClr val="tx2"/>
                </a:solidFill>
                <a:latin typeface="+mn-lt"/>
                <a:sym typeface="Arial Unicode MS" pitchFamily="34" charset="-128"/>
              </a:rPr>
              <a:t>Recent Professional Experience</a:t>
            </a:r>
          </a:p>
        </p:txBody>
      </p:sp>
      <p:sp>
        <p:nvSpPr>
          <p:cNvPr id="15379" name="Text Box 6"/>
          <p:cNvSpPr txBox="1">
            <a:spLocks noChangeArrowheads="1"/>
          </p:cNvSpPr>
          <p:nvPr/>
        </p:nvSpPr>
        <p:spPr bwMode="auto">
          <a:xfrm>
            <a:off x="5104190" y="2132856"/>
            <a:ext cx="2016224" cy="936104"/>
          </a:xfrm>
          <a:prstGeom prst="rect">
            <a:avLst/>
          </a:prstGeom>
          <a:noFill/>
          <a:ln w="9525">
            <a:noFill/>
            <a:miter lim="800000"/>
            <a:headEnd/>
            <a:tailEnd/>
          </a:ln>
        </p:spPr>
        <p:txBody>
          <a:bodyPr lIns="0" tIns="0" rIns="0" bIns="0"/>
          <a:lstStyle/>
          <a:p>
            <a:pPr marL="193675" indent="-193675">
              <a:lnSpc>
                <a:spcPct val="100000"/>
              </a:lnSpc>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Microsoft Project, Outlook and Office</a:t>
            </a:r>
          </a:p>
          <a:p>
            <a:pPr marL="193675" indent="-193675">
              <a:lnSpc>
                <a:spcPct val="100000"/>
              </a:lnSpc>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Azure Cloud, MS Power Platform/ </a:t>
            </a:r>
            <a:br>
              <a:rPr lang="en-GB" sz="900" dirty="0">
                <a:solidFill>
                  <a:srgbClr val="052B73"/>
                </a:solidFill>
                <a:latin typeface="Calibri" pitchFamily="34" charset="0"/>
                <a:sym typeface="Arial" charset="0"/>
              </a:rPr>
            </a:br>
            <a:r>
              <a:rPr lang="en-GB" sz="900" dirty="0">
                <a:solidFill>
                  <a:srgbClr val="052B73"/>
                </a:solidFill>
                <a:latin typeface="Calibri" pitchFamily="34" charset="0"/>
                <a:sym typeface="Arial" charset="0"/>
              </a:rPr>
              <a:t>MS Dynamics 365 Online</a:t>
            </a:r>
          </a:p>
          <a:p>
            <a:pPr marL="193675" indent="-193675">
              <a:lnSpc>
                <a:spcPct val="100000"/>
              </a:lnSpc>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HP NonStop (Tandem) mainframe</a:t>
            </a:r>
          </a:p>
          <a:p>
            <a:pPr marL="193675" indent="-193675">
              <a:lnSpc>
                <a:spcPct val="100000"/>
              </a:lnSpc>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Microsoft and HP NonStop SQL</a:t>
            </a:r>
          </a:p>
          <a:p>
            <a:pPr marL="193675" indent="-193675">
              <a:lnSpc>
                <a:spcPct val="100000"/>
              </a:lnSpc>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HP NonStop BASE24, XPNET, PATHWAY </a:t>
            </a:r>
          </a:p>
          <a:p>
            <a:pPr marL="193675" indent="-193675">
              <a:lnSpc>
                <a:spcPct val="100000"/>
              </a:lnSpc>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C, C++, COBOL85, TAL, TACL, SCOBOL</a:t>
            </a:r>
          </a:p>
          <a:p>
            <a:pPr marL="193675" indent="-193675">
              <a:lnSpc>
                <a:spcPct val="100000"/>
              </a:lnSpc>
              <a:spcBef>
                <a:spcPts val="300"/>
              </a:spcBef>
              <a:buClr>
                <a:schemeClr val="tx1"/>
              </a:buClr>
              <a:buFont typeface="Arial" pitchFamily="34" charset="0"/>
              <a:buChar char="•"/>
              <a:tabLst>
                <a:tab pos="952500" algn="l"/>
                <a:tab pos="2098675" algn="l"/>
                <a:tab pos="3616325" algn="r"/>
              </a:tabLst>
            </a:pPr>
            <a:endParaRPr lang="en-GB" sz="900" dirty="0">
              <a:solidFill>
                <a:srgbClr val="052B73"/>
              </a:solidFill>
              <a:latin typeface="Calibri" pitchFamily="34" charset="0"/>
              <a:sym typeface="Arial" charset="0"/>
            </a:endParaRPr>
          </a:p>
        </p:txBody>
      </p:sp>
      <p:sp>
        <p:nvSpPr>
          <p:cNvPr id="18" name="Text Box 5"/>
          <p:cNvSpPr txBox="1">
            <a:spLocks noChangeArrowheads="1"/>
          </p:cNvSpPr>
          <p:nvPr/>
        </p:nvSpPr>
        <p:spPr bwMode="auto">
          <a:xfrm>
            <a:off x="2519301" y="2132856"/>
            <a:ext cx="2016000" cy="1171538"/>
          </a:xfrm>
          <a:prstGeom prst="rect">
            <a:avLst/>
          </a:prstGeom>
          <a:noFill/>
          <a:ln w="9525">
            <a:noFill/>
            <a:miter lim="800000"/>
            <a:headEnd/>
            <a:tailEnd/>
          </a:ln>
        </p:spPr>
        <p:txBody>
          <a:bodyPr lIns="0" tIns="0" rIns="0" bIns="0"/>
          <a:lstStyle/>
          <a:p>
            <a:pPr marL="193675" indent="-193675">
              <a:spcBef>
                <a:spcPts val="300"/>
              </a:spcBef>
              <a:buClr>
                <a:schemeClr val="tx1"/>
              </a:buClr>
              <a:buFont typeface="Arial" pitchFamily="34" charset="0"/>
              <a:buChar char="•"/>
              <a:tabLst>
                <a:tab pos="952500" algn="l"/>
                <a:tab pos="2098675" algn="l"/>
                <a:tab pos="3616325" algn="r"/>
              </a:tabLst>
            </a:pPr>
            <a:r>
              <a:rPr lang="en-US" sz="900" dirty="0">
                <a:solidFill>
                  <a:srgbClr val="052B73"/>
                </a:solidFill>
                <a:latin typeface="Calibri" pitchFamily="34" charset="0"/>
              </a:rPr>
              <a:t>Agile SCRUM and PRINCE2 (Waterfall)</a:t>
            </a:r>
          </a:p>
          <a:p>
            <a:pPr marL="193675" indent="-193675">
              <a:spcBef>
                <a:spcPts val="300"/>
              </a:spcBef>
              <a:buClr>
                <a:schemeClr val="tx1"/>
              </a:buClr>
              <a:buFont typeface="Arial" pitchFamily="34" charset="0"/>
              <a:buChar char="•"/>
              <a:tabLst>
                <a:tab pos="952500" algn="l"/>
                <a:tab pos="2098675" algn="l"/>
                <a:tab pos="3616325" algn="r"/>
              </a:tabLst>
            </a:pPr>
            <a:r>
              <a:rPr lang="en-US" sz="900" dirty="0">
                <a:solidFill>
                  <a:srgbClr val="052B73"/>
                </a:solidFill>
                <a:latin typeface="Calibri" pitchFamily="34" charset="0"/>
              </a:rPr>
              <a:t>Stakeholder Management, Dual Role</a:t>
            </a:r>
          </a:p>
          <a:p>
            <a:pPr marL="193675" indent="-193675">
              <a:spcBef>
                <a:spcPts val="300"/>
              </a:spcBef>
              <a:buClr>
                <a:schemeClr val="tx1"/>
              </a:buClr>
              <a:buFont typeface="Arial" pitchFamily="34" charset="0"/>
              <a:buChar char="•"/>
              <a:tabLst>
                <a:tab pos="952500" algn="l"/>
                <a:tab pos="2098675" algn="l"/>
                <a:tab pos="3616325" algn="r"/>
              </a:tabLst>
            </a:pPr>
            <a:r>
              <a:rPr lang="en-US" sz="900" dirty="0">
                <a:solidFill>
                  <a:srgbClr val="052B73"/>
                </a:solidFill>
                <a:latin typeface="Calibri" pitchFamily="34" charset="0"/>
              </a:rPr>
              <a:t>Financial Tracking and Forecasting </a:t>
            </a:r>
          </a:p>
          <a:p>
            <a:pPr marL="193675" indent="-193675">
              <a:spcBef>
                <a:spcPts val="300"/>
              </a:spcBef>
              <a:buClr>
                <a:schemeClr val="tx1"/>
              </a:buClr>
              <a:buFont typeface="Arial" pitchFamily="34" charset="0"/>
              <a:buChar char="•"/>
              <a:tabLst>
                <a:tab pos="952500" algn="l"/>
                <a:tab pos="2098675" algn="l"/>
                <a:tab pos="3616325" algn="r"/>
              </a:tabLst>
            </a:pPr>
            <a:r>
              <a:rPr lang="en-US" sz="900" dirty="0">
                <a:solidFill>
                  <a:srgbClr val="052B73"/>
                </a:solidFill>
                <a:latin typeface="Calibri" pitchFamily="34" charset="0"/>
              </a:rPr>
              <a:t>Project Planning , Scheduling , RAIDs and Reporting, PM Templates</a:t>
            </a:r>
          </a:p>
          <a:p>
            <a:pPr marL="193675" indent="-193675">
              <a:spcBef>
                <a:spcPts val="300"/>
              </a:spcBef>
              <a:buClr>
                <a:schemeClr val="tx1"/>
              </a:buClr>
              <a:buFont typeface="Arial" pitchFamily="34" charset="0"/>
              <a:buChar char="•"/>
              <a:tabLst>
                <a:tab pos="952500" algn="l"/>
                <a:tab pos="2098675" algn="l"/>
                <a:tab pos="3616325" algn="r"/>
              </a:tabLst>
            </a:pPr>
            <a:r>
              <a:rPr lang="en-US" sz="900" dirty="0">
                <a:solidFill>
                  <a:srgbClr val="052B73"/>
                </a:solidFill>
                <a:latin typeface="Calibri" pitchFamily="34" charset="0"/>
              </a:rPr>
              <a:t>Project Delivery Governance </a:t>
            </a:r>
          </a:p>
        </p:txBody>
      </p:sp>
      <p:sp>
        <p:nvSpPr>
          <p:cNvPr id="22" name="Title 21"/>
          <p:cNvSpPr>
            <a:spLocks noGrp="1"/>
          </p:cNvSpPr>
          <p:nvPr>
            <p:ph type="title" idx="4294967295"/>
          </p:nvPr>
        </p:nvSpPr>
        <p:spPr>
          <a:xfrm>
            <a:off x="990600" y="53975"/>
            <a:ext cx="8915400" cy="566738"/>
          </a:xfrm>
          <a:prstGeom prst="rect">
            <a:avLst/>
          </a:prstGeom>
        </p:spPr>
        <p:txBody>
          <a:bodyPr/>
          <a:lstStyle/>
          <a:p>
            <a:pPr algn="ctr"/>
            <a:r>
              <a:rPr lang="en-GB" sz="1600" dirty="0">
                <a:solidFill>
                  <a:schemeClr val="tx1"/>
                </a:solidFill>
              </a:rPr>
              <a:t>	Mark Whitfield – Senior Project Manager (8.5 years)</a:t>
            </a:r>
          </a:p>
        </p:txBody>
      </p:sp>
      <p:sp>
        <p:nvSpPr>
          <p:cNvPr id="15" name="Rectangle 8"/>
          <p:cNvSpPr>
            <a:spLocks noChangeArrowheads="1"/>
          </p:cNvSpPr>
          <p:nvPr/>
        </p:nvSpPr>
        <p:spPr bwMode="gray">
          <a:xfrm>
            <a:off x="5104190" y="1974306"/>
            <a:ext cx="1815058" cy="215900"/>
          </a:xfrm>
          <a:prstGeom prst="rect">
            <a:avLst/>
          </a:prstGeom>
          <a:noFill/>
          <a:ln w="9525">
            <a:noFill/>
            <a:miter lim="800000"/>
            <a:headEnd/>
            <a:tailEnd/>
          </a:ln>
        </p:spPr>
        <p:txBody>
          <a:bodyPr lIns="0" tIns="0" rIns="0" bIns="0"/>
          <a:lstStyle/>
          <a:p>
            <a:pPr>
              <a:buFont typeface="EYInterstate" pitchFamily="2" charset="0"/>
              <a:buNone/>
              <a:defRPr/>
            </a:pPr>
            <a:r>
              <a:rPr lang="en-GB" sz="1050" b="1" dirty="0">
                <a:solidFill>
                  <a:schemeClr val="tx2"/>
                </a:solidFill>
                <a:latin typeface="+mn-lt"/>
                <a:sym typeface="Arial Unicode MS" pitchFamily="34" charset="-128"/>
              </a:rPr>
              <a:t>Technologies / Applications</a:t>
            </a:r>
          </a:p>
        </p:txBody>
      </p:sp>
      <p:sp>
        <p:nvSpPr>
          <p:cNvPr id="17" name="Text Box 6"/>
          <p:cNvSpPr txBox="1">
            <a:spLocks noChangeArrowheads="1"/>
          </p:cNvSpPr>
          <p:nvPr/>
        </p:nvSpPr>
        <p:spPr bwMode="auto">
          <a:xfrm>
            <a:off x="7689304" y="2132856"/>
            <a:ext cx="2016224" cy="1368152"/>
          </a:xfrm>
          <a:prstGeom prst="rect">
            <a:avLst/>
          </a:prstGeom>
          <a:noFill/>
          <a:ln w="9525">
            <a:noFill/>
            <a:miter lim="800000"/>
            <a:headEnd/>
            <a:tailEnd/>
          </a:ln>
        </p:spPr>
        <p:txBody>
          <a:bodyPr lIns="0" tIns="0" rIns="0" bIns="0"/>
          <a:lstStyle/>
          <a:p>
            <a:pPr marL="193675" indent="-193675">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Local and UK GOV</a:t>
            </a:r>
          </a:p>
          <a:p>
            <a:pPr marL="193675" indent="-193675">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Retail Banking</a:t>
            </a:r>
          </a:p>
          <a:p>
            <a:pPr marL="193675" indent="-193675">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Financial Services</a:t>
            </a:r>
          </a:p>
          <a:p>
            <a:pPr marL="193675" indent="-193675">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Aerospace and Defence</a:t>
            </a:r>
          </a:p>
          <a:p>
            <a:pPr marL="193675" indent="-193675">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Gambling and Casinos</a:t>
            </a:r>
          </a:p>
          <a:p>
            <a:pPr marL="193675" indent="-193675">
              <a:spcBef>
                <a:spcPts val="300"/>
              </a:spcBef>
              <a:buClr>
                <a:schemeClr val="tx1"/>
              </a:buClr>
              <a:buFont typeface="Arial" pitchFamily="34" charset="0"/>
              <a:buChar char="•"/>
              <a:tabLst>
                <a:tab pos="952500" algn="l"/>
                <a:tab pos="2098675" algn="l"/>
                <a:tab pos="3616325" algn="r"/>
              </a:tabLst>
            </a:pPr>
            <a:r>
              <a:rPr lang="en-GB" sz="900" dirty="0">
                <a:solidFill>
                  <a:srgbClr val="052B73"/>
                </a:solidFill>
                <a:latin typeface="Calibri" pitchFamily="34" charset="0"/>
                <a:sym typeface="Arial" charset="0"/>
              </a:rPr>
              <a:t>Utilities</a:t>
            </a:r>
          </a:p>
          <a:p>
            <a:pPr marL="193675" indent="-193675">
              <a:lnSpc>
                <a:spcPct val="100000"/>
              </a:lnSpc>
              <a:spcBef>
                <a:spcPts val="300"/>
              </a:spcBef>
              <a:buClr>
                <a:schemeClr val="tx1"/>
              </a:buClr>
              <a:buFont typeface="Arial" pitchFamily="34" charset="0"/>
              <a:buChar char="•"/>
              <a:tabLst>
                <a:tab pos="952500" algn="l"/>
                <a:tab pos="2098675" algn="l"/>
                <a:tab pos="3616325" algn="r"/>
              </a:tabLst>
            </a:pPr>
            <a:endParaRPr lang="en-GB" sz="900" dirty="0">
              <a:solidFill>
                <a:srgbClr val="052B73"/>
              </a:solidFill>
              <a:latin typeface="Calibri" pitchFamily="34" charset="0"/>
              <a:sym typeface="Arial" charset="0"/>
            </a:endParaRPr>
          </a:p>
          <a:p>
            <a:pPr marL="193675" indent="-193675">
              <a:lnSpc>
                <a:spcPct val="100000"/>
              </a:lnSpc>
              <a:spcBef>
                <a:spcPts val="300"/>
              </a:spcBef>
              <a:buClr>
                <a:schemeClr val="tx1"/>
              </a:buClr>
              <a:buFont typeface="Arial" pitchFamily="34" charset="0"/>
              <a:buChar char="•"/>
              <a:tabLst>
                <a:tab pos="952500" algn="l"/>
                <a:tab pos="2098675" algn="l"/>
                <a:tab pos="3616325" algn="r"/>
              </a:tabLst>
            </a:pPr>
            <a:endParaRPr lang="en-GB" sz="900" dirty="0">
              <a:solidFill>
                <a:srgbClr val="052B73"/>
              </a:solidFill>
              <a:latin typeface="Calibri" pitchFamily="34" charset="0"/>
              <a:sym typeface="Arial" charset="0"/>
            </a:endParaRPr>
          </a:p>
        </p:txBody>
      </p:sp>
      <p:sp>
        <p:nvSpPr>
          <p:cNvPr id="23" name="TextBox 19"/>
          <p:cNvSpPr txBox="1"/>
          <p:nvPr/>
        </p:nvSpPr>
        <p:spPr>
          <a:xfrm>
            <a:off x="243763" y="5517232"/>
            <a:ext cx="2088232" cy="646331"/>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180975" indent="-180975">
              <a:defRPr/>
            </a:pPr>
            <a:r>
              <a:rPr lang="en-GB" sz="900" b="1" dirty="0">
                <a:solidFill>
                  <a:schemeClr val="bg2"/>
                </a:solidFill>
                <a:latin typeface="Calibri" pitchFamily="34" charset="0"/>
              </a:rPr>
              <a:t>Contact Details</a:t>
            </a:r>
          </a:p>
          <a:p>
            <a:pPr marL="180975" indent="-180975">
              <a:buSzPct val="120000"/>
              <a:buFont typeface="Wingdings" pitchFamily="2" charset="2"/>
              <a:buChar char=""/>
              <a:defRPr/>
            </a:pPr>
            <a:r>
              <a:rPr lang="en-GB" sz="900" dirty="0">
                <a:solidFill>
                  <a:schemeClr val="bg2"/>
                </a:solidFill>
                <a:latin typeface="Calibri" pitchFamily="34" charset="0"/>
              </a:rPr>
              <a:t>+44 (0)795 043 5598</a:t>
            </a:r>
          </a:p>
          <a:p>
            <a:pPr marL="180975" indent="-180975">
              <a:buFont typeface="Wingdings" pitchFamily="2" charset="2"/>
              <a:buChar char=""/>
              <a:defRPr/>
            </a:pPr>
            <a:r>
              <a:rPr lang="en-GB" sz="900" dirty="0">
                <a:solidFill>
                  <a:schemeClr val="bg2"/>
                </a:solidFill>
                <a:latin typeface="Calibri" pitchFamily="34" charset="0"/>
              </a:rPr>
              <a:t>mw.instant@gmail.com</a:t>
            </a:r>
          </a:p>
          <a:p>
            <a:pPr marL="180975" indent="-180975">
              <a:defRPr/>
            </a:pPr>
            <a:r>
              <a:rPr lang="en-GB" sz="900" dirty="0">
                <a:solidFill>
                  <a:schemeClr val="bg2"/>
                </a:solidFill>
              </a:rPr>
              <a:t>      </a:t>
            </a:r>
            <a:r>
              <a:rPr lang="en-GB" sz="900" dirty="0">
                <a:solidFill>
                  <a:schemeClr val="bg2"/>
                </a:solidFill>
                <a:latin typeface="Calibri" panose="020F0502020204030204" pitchFamily="34" charset="0"/>
              </a:rPr>
              <a:t>@nonstopmark</a:t>
            </a:r>
            <a:endParaRPr lang="en-GB" sz="900" dirty="0">
              <a:latin typeface="Calibri" pitchFamily="34" charset="0"/>
            </a:endParaRPr>
          </a:p>
        </p:txBody>
      </p:sp>
      <p:pic>
        <p:nvPicPr>
          <p:cNvPr id="24" name="Picture 23"/>
          <p:cNvPicPr>
            <a:picLocks noChangeAspect="1" noChangeArrowheads="1"/>
          </p:cNvPicPr>
          <p:nvPr/>
        </p:nvPicPr>
        <p:blipFill>
          <a:blip r:embed="rId2" cstate="print"/>
          <a:srcRect/>
          <a:stretch>
            <a:fillRect/>
          </a:stretch>
        </p:blipFill>
        <p:spPr bwMode="auto">
          <a:xfrm>
            <a:off x="339935" y="6002852"/>
            <a:ext cx="103634" cy="103634"/>
          </a:xfrm>
          <a:prstGeom prst="rect">
            <a:avLst/>
          </a:prstGeom>
          <a:noFill/>
          <a:ln w="9525">
            <a:noFill/>
            <a:miter lim="800000"/>
            <a:headEnd/>
            <a:tailEnd/>
          </a:ln>
        </p:spPr>
      </p:pic>
      <p:pic>
        <p:nvPicPr>
          <p:cNvPr id="19" name="Picture 18" descr="AD&amp;I – Whitfield Mark.png"/>
          <p:cNvPicPr>
            <a:picLocks noChangeAspect="1"/>
          </p:cNvPicPr>
          <p:nvPr/>
        </p:nvPicPr>
        <p:blipFill>
          <a:blip r:embed="rId3" cstate="print"/>
          <a:stretch>
            <a:fillRect/>
          </a:stretch>
        </p:blipFill>
        <p:spPr>
          <a:xfrm>
            <a:off x="416496" y="3789040"/>
            <a:ext cx="1238423" cy="1524213"/>
          </a:xfrm>
          <a:prstGeom prst="rect">
            <a:avLst/>
          </a:prstGeom>
        </p:spPr>
      </p:pic>
    </p:spTree>
    <p:extLst>
      <p:ext uri="{BB962C8B-B14F-4D97-AF65-F5344CB8AC3E}">
        <p14:creationId xmlns:p14="http://schemas.microsoft.com/office/powerpoint/2010/main" val="3204574021"/>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8" name="Rectangle 12"/>
          <p:cNvSpPr>
            <a:spLocks noChangeArrowheads="1"/>
          </p:cNvSpPr>
          <p:nvPr/>
        </p:nvSpPr>
        <p:spPr bwMode="auto">
          <a:xfrm>
            <a:off x="2519301" y="775684"/>
            <a:ext cx="7056314" cy="5461628"/>
          </a:xfrm>
          <a:prstGeom prst="rect">
            <a:avLst/>
          </a:prstGeom>
          <a:noFill/>
          <a:ln w="9525">
            <a:noFill/>
            <a:miter lim="800000"/>
            <a:headEnd/>
            <a:tailEnd/>
          </a:ln>
        </p:spPr>
        <p:txBody>
          <a:bodyPr lIns="0" tIns="0" rIns="0" bIns="46038"/>
          <a:lstStyle/>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UK Utility Industry – </a:t>
            </a:r>
            <a:r>
              <a:rPr lang="en-GB" sz="900" dirty="0">
                <a:latin typeface="Calibri" pitchFamily="34" charset="0"/>
              </a:rPr>
              <a:t>In February 2022, Mark was assigned into a dual management role for managing both client (&amp; suppliers) &amp; a Capgemini SoW for delivery. This involved moving the client from an aged, legacy document management app on tin (EQS) to an Azure cloud product called Enablon. This work totalled £0.5M as of June 2022 (for the Capgemini delivery side). The migration involved 2 key areas of effort; a) through many client/supplier workshops, designing/setting up/configuring the receiving Cloud product (Enablon) with appropriate business functions/capability to best replicate current legacy application (EQS), b) linking with the client suppliers of the old and new products to look at what would be required for a significant extract-transform-load (ETL) of categorised legacy/living documents to the new Azure Cloud based product. The project followed a waterfall, gated approach from discovery through to design &amp; build &amp; required all appropriate artefacts to be available for sign-off to get to the next gated phase.  </a:t>
            </a:r>
            <a:br>
              <a:rPr lang="en-GB" sz="900" dirty="0">
                <a:latin typeface="Calibri" pitchFamily="34" charset="0"/>
              </a:rPr>
            </a:br>
            <a:endParaRPr lang="en-GB" sz="900" dirty="0">
              <a:latin typeface="Calibri" pitchFamily="34" charset="0"/>
            </a:endParaRPr>
          </a:p>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UK Government </a:t>
            </a:r>
            <a:r>
              <a:rPr lang="en-GB" sz="900" dirty="0">
                <a:latin typeface="Calibri" pitchFamily="34" charset="0"/>
              </a:rPr>
              <a:t>- From February 2020, working as a Senior Project Manager on a UK Gov sponsored Agile proof-of-concept (POC) project to move 3 Client elected Apps (with MS Access, Oracle and SQL 2008 DBs), to the Cloud (Microsoft Azure and Dynamics365 Power Platform). The migration to the cloud was based on 3 primary app patterns namely; re-host, re-platform and re-factor. This project spanned approximately 3 months and started in early February 2020 with a budget of £375k. The project was a pre-cursor and effort indicator for the larger piece of migration work to move 130 UK Gov estate apps to the cloud. This is a very complex app estate with many touchpoints and different technology stacks. As the Capgemini Senior PM, responsible for the project planning, control, organisation, stakeholder communication, aligning with current GDPR directives and status reporting against delivery of Capgemini services to the client. </a:t>
            </a:r>
            <a:r>
              <a:rPr lang="en-GB" sz="900" b="1" dirty="0">
                <a:latin typeface="Calibri" pitchFamily="34" charset="0"/>
              </a:rPr>
              <a:t>UPDATE</a:t>
            </a:r>
            <a:r>
              <a:rPr lang="en-GB" sz="900" dirty="0">
                <a:latin typeface="Calibri" pitchFamily="34" charset="0"/>
              </a:rPr>
              <a:t>: This POC is now a £13.5m Programme to migrate all 130 Apps to the Cloud (Azure, AWS) and has been active since May 2020. Mark managed the £2.4m Refactor project wave, putting a number of Power Platform Apps live.</a:t>
            </a:r>
          </a:p>
          <a:p>
            <a:pPr>
              <a:lnSpc>
                <a:spcPts val="1300"/>
              </a:lnSpc>
              <a:spcBef>
                <a:spcPts val="100"/>
              </a:spcBef>
              <a:spcAft>
                <a:spcPct val="50000"/>
              </a:spcAft>
              <a:buClr>
                <a:schemeClr val="tx1"/>
              </a:buClr>
            </a:pPr>
            <a:endParaRPr lang="en-GB" sz="900" b="1" dirty="0">
              <a:latin typeface="Calibri" pitchFamily="34" charset="0"/>
            </a:endParaRPr>
          </a:p>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UK Utility, Accounting &amp; Recruitment Industries</a:t>
            </a:r>
            <a:r>
              <a:rPr lang="en-GB" sz="900" dirty="0">
                <a:latin typeface="Calibri" pitchFamily="34" charset="0"/>
              </a:rPr>
              <a:t> (MuleSoft Middleware &amp; Integration Projects – Anypoint Platform – 2018 to 2019) - From October 2018, augmented into MuleSoft (a Salesforce company) as a Delivery Manager managing a number of accounts across the UK, for the delivery of the Anypoint Platform. The Delivery Manager role is much like a Programme Manager role and typically links with the client’s Project /Programme Manager role to ensure that any project plans align to the MuleSoft Outcome Based Delivery (OBD) framework to achieve the agreed business outcomes. The OBD framework provides a structured set of work streams, tasks and sub-tasks for the client to become fully enabled in an API-led project delivery as part of the business operating model. It also provides best practice guidance on the required business and IT culture modifications and governance to support the correct API ownership approach. The 3 OBD streams are; 1) Business Outcomes, 2) Technology Delivery and 3) Org Enablement. The Delivery Manager manages up to 5 UK accounts, each worth between £100K to £200K each for MuleSoft professional services.</a:t>
            </a:r>
          </a:p>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Automotive Industry  </a:t>
            </a:r>
            <a:r>
              <a:rPr lang="en-GB" sz="900" dirty="0">
                <a:latin typeface="Calibri" pitchFamily="34" charset="0"/>
              </a:rPr>
              <a:t>- In October 2017, Mark was assigned as an Engagement Manager to manage both a £430K Digital Readiness project and a £670K Customer Portal/New Car Online Sales project at a large car manufacturing company. The former project was to both performance test and then upgrade the previously delivered ‘Information Fabric’ Enterprise Integration platform product stacks. This platform allows for the rapid deployment of APIs to unlock the data in backend systems thus enabling new, digital applications. Both projects ran as Agile projects with all SCRUM ceremonies enabled for both Capgemini and client stakeholder management and responsibility for full project tracking, financial forecasting and reporting. Both projects were run out of the Capgemini Aston - Agile Delivery Centre (ADC) with on-site stakeholder engagement.</a:t>
            </a:r>
            <a:br>
              <a:rPr lang="en-GB" sz="900" dirty="0">
                <a:latin typeface="Calibri" pitchFamily="34" charset="0"/>
              </a:rPr>
            </a:br>
            <a:r>
              <a:rPr lang="en-GB" sz="900" dirty="0">
                <a:latin typeface="Calibri" pitchFamily="34" charset="0"/>
              </a:rPr>
              <a:t>	</a:t>
            </a:r>
          </a:p>
        </p:txBody>
      </p:sp>
      <p:sp>
        <p:nvSpPr>
          <p:cNvPr id="16387" name="Rectangle 4"/>
          <p:cNvSpPr>
            <a:spLocks noChangeArrowheads="1"/>
          </p:cNvSpPr>
          <p:nvPr/>
        </p:nvSpPr>
        <p:spPr bwMode="black">
          <a:xfrm>
            <a:off x="128464" y="1124744"/>
            <a:ext cx="2016224" cy="5184576"/>
          </a:xfrm>
          <a:prstGeom prst="rect">
            <a:avLst/>
          </a:prstGeom>
          <a:solidFill>
            <a:schemeClr val="bg1">
              <a:lumMod val="75000"/>
            </a:schemeClr>
          </a:solidFill>
          <a:ln w="9525">
            <a:noFill/>
            <a:miter lim="800000"/>
            <a:headEnd/>
            <a:tailEnd/>
          </a:ln>
        </p:spPr>
        <p:txBody>
          <a:bodyPr lIns="0" tIns="0" rIns="0" bIns="0" anchor="ctr"/>
          <a:lstStyle/>
          <a:p>
            <a:pPr eaLnBrk="0" hangingPunct="0"/>
            <a:br>
              <a:rPr lang="en-GB" sz="2800" b="1" dirty="0">
                <a:solidFill>
                  <a:srgbClr val="009BCC"/>
                </a:solidFill>
              </a:rPr>
            </a:br>
            <a:endParaRPr lang="en-GB" sz="2800" b="1" dirty="0">
              <a:solidFill>
                <a:srgbClr val="009BCC"/>
              </a:solidFill>
            </a:endParaRPr>
          </a:p>
        </p:txBody>
      </p:sp>
      <p:sp>
        <p:nvSpPr>
          <p:cNvPr id="15363" name="Text Box 3"/>
          <p:cNvSpPr txBox="1">
            <a:spLocks noChangeArrowheads="1"/>
          </p:cNvSpPr>
          <p:nvPr/>
        </p:nvSpPr>
        <p:spPr bwMode="auto">
          <a:xfrm>
            <a:off x="128589" y="1052513"/>
            <a:ext cx="2030958" cy="2723823"/>
          </a:xfrm>
          <a:prstGeom prst="rect">
            <a:avLst/>
          </a:prstGeom>
          <a:noFill/>
          <a:ln w="9525">
            <a:noFill/>
            <a:miter lim="800000"/>
            <a:headEnd/>
            <a:tailEnd/>
          </a:ln>
        </p:spPr>
        <p:txBody>
          <a:bodyPr wrap="square">
            <a:spAutoFit/>
          </a:bodyPr>
          <a:lstStyle/>
          <a:p>
            <a:pPr marL="180975" indent="-180975">
              <a:defRPr/>
            </a:pPr>
            <a:endParaRPr lang="en-GB" sz="900" b="1" dirty="0">
              <a:solidFill>
                <a:schemeClr val="bg2"/>
              </a:solidFill>
              <a:latin typeface="+mn-lt"/>
            </a:endParaRPr>
          </a:p>
          <a:p>
            <a:pPr marL="180975" indent="-180975">
              <a:defRPr/>
            </a:pPr>
            <a:r>
              <a:rPr lang="en-GB" sz="900" b="1" dirty="0">
                <a:solidFill>
                  <a:schemeClr val="bg2"/>
                </a:solidFill>
                <a:latin typeface="Calibri" pitchFamily="34" charset="0"/>
              </a:rPr>
              <a:t>Qualifications</a:t>
            </a:r>
          </a:p>
          <a:p>
            <a:pPr marL="180975" indent="-180975">
              <a:buFontTx/>
              <a:buChar char="•"/>
              <a:defRPr/>
            </a:pPr>
            <a:r>
              <a:rPr lang="en-GB" sz="900" dirty="0">
                <a:solidFill>
                  <a:schemeClr val="bg2"/>
                </a:solidFill>
                <a:latin typeface="Calibri" pitchFamily="34" charset="0"/>
              </a:rPr>
              <a:t>BTEC HND (Distinction) -</a:t>
            </a:r>
            <a:br>
              <a:rPr lang="en-GB" sz="900" dirty="0">
                <a:solidFill>
                  <a:schemeClr val="bg2"/>
                </a:solidFill>
                <a:latin typeface="Calibri" pitchFamily="34" charset="0"/>
              </a:rPr>
            </a:br>
            <a:r>
              <a:rPr lang="en-GB" sz="900" dirty="0">
                <a:solidFill>
                  <a:schemeClr val="bg2"/>
                </a:solidFill>
                <a:latin typeface="Calibri" pitchFamily="34" charset="0"/>
              </a:rPr>
              <a:t>Computer Studies</a:t>
            </a:r>
          </a:p>
          <a:p>
            <a:pPr marL="180975" indent="-180975">
              <a:buFontTx/>
              <a:buChar char="•"/>
              <a:defRPr/>
            </a:pPr>
            <a:r>
              <a:rPr lang="en-GB" sz="900" dirty="0">
                <a:solidFill>
                  <a:schemeClr val="bg2"/>
                </a:solidFill>
                <a:latin typeface="Calibri" pitchFamily="34" charset="0"/>
              </a:rPr>
              <a:t>Accredited PRINCE2 Practitioner</a:t>
            </a:r>
          </a:p>
          <a:p>
            <a:pPr>
              <a:defRPr/>
            </a:pPr>
            <a:endParaRPr lang="en-GB" sz="900" b="1" dirty="0">
              <a:solidFill>
                <a:schemeClr val="bg2"/>
              </a:solidFill>
              <a:latin typeface="Calibri" pitchFamily="34" charset="0"/>
            </a:endParaRPr>
          </a:p>
          <a:p>
            <a:pPr marL="180975" indent="-180975">
              <a:defRPr/>
            </a:pPr>
            <a:r>
              <a:rPr lang="en-GB" sz="900" b="1" dirty="0">
                <a:solidFill>
                  <a:schemeClr val="bg2"/>
                </a:solidFill>
                <a:latin typeface="Calibri" pitchFamily="34" charset="0"/>
              </a:rPr>
              <a:t>Security Clearance</a:t>
            </a:r>
          </a:p>
          <a:p>
            <a:pPr marL="180975" indent="-180975">
              <a:buFontTx/>
              <a:buChar char="•"/>
              <a:defRPr/>
            </a:pPr>
            <a:r>
              <a:rPr lang="en-GB" sz="900" dirty="0">
                <a:solidFill>
                  <a:schemeClr val="bg2"/>
                </a:solidFill>
                <a:latin typeface="Calibri" pitchFamily="34" charset="0"/>
              </a:rPr>
              <a:t>SC clearance as of September 2021 until 2031</a:t>
            </a:r>
          </a:p>
          <a:p>
            <a:pPr marL="180975" indent="-180975">
              <a:defRPr/>
            </a:pPr>
            <a:endParaRPr lang="en-GB" sz="900" b="1" dirty="0">
              <a:solidFill>
                <a:schemeClr val="bg2"/>
              </a:solidFill>
              <a:latin typeface="Calibri" pitchFamily="34" charset="0"/>
            </a:endParaRPr>
          </a:p>
          <a:p>
            <a:pPr marL="180975" indent="-180975">
              <a:defRPr/>
            </a:pPr>
            <a:r>
              <a:rPr lang="en-GB" sz="900" b="1" dirty="0">
                <a:solidFill>
                  <a:schemeClr val="bg2"/>
                </a:solidFill>
                <a:latin typeface="Calibri" pitchFamily="34" charset="0"/>
              </a:rPr>
              <a:t>Key Roles</a:t>
            </a:r>
          </a:p>
          <a:p>
            <a:pPr marL="180975" indent="-180975">
              <a:buFontTx/>
              <a:buChar char="•"/>
              <a:defRPr/>
            </a:pPr>
            <a:r>
              <a:rPr lang="en-GB" sz="900" dirty="0">
                <a:solidFill>
                  <a:schemeClr val="bg2"/>
                </a:solidFill>
                <a:latin typeface="Calibri" pitchFamily="34" charset="0"/>
              </a:rPr>
              <a:t>Project Manager (EM Level Cert.)</a:t>
            </a:r>
          </a:p>
          <a:p>
            <a:pPr marL="180975" indent="-180975">
              <a:buFontTx/>
              <a:buChar char="•"/>
              <a:defRPr/>
            </a:pPr>
            <a:r>
              <a:rPr lang="en-GB" sz="900" dirty="0">
                <a:solidFill>
                  <a:schemeClr val="bg2"/>
                </a:solidFill>
                <a:latin typeface="Calibri" pitchFamily="34" charset="0"/>
              </a:rPr>
              <a:t>Client Engagement</a:t>
            </a:r>
          </a:p>
          <a:p>
            <a:pPr marL="180975" indent="-180975">
              <a:buFontTx/>
              <a:buChar char="•"/>
              <a:defRPr/>
            </a:pPr>
            <a:r>
              <a:rPr lang="en-GB" sz="900" dirty="0">
                <a:solidFill>
                  <a:schemeClr val="bg2"/>
                </a:solidFill>
                <a:latin typeface="Calibri" pitchFamily="34" charset="0"/>
              </a:rPr>
              <a:t>Local / Offshore - Stakeholder Management</a:t>
            </a:r>
          </a:p>
          <a:p>
            <a:pPr marL="180975" indent="-180975">
              <a:buFontTx/>
              <a:buChar char="•"/>
              <a:defRPr/>
            </a:pPr>
            <a:r>
              <a:rPr lang="en-GB" sz="900" dirty="0">
                <a:solidFill>
                  <a:schemeClr val="bg2"/>
                </a:solidFill>
                <a:latin typeface="Calibri" pitchFamily="34" charset="0"/>
              </a:rPr>
              <a:t>Budget Tracking and Reporting</a:t>
            </a:r>
          </a:p>
          <a:p>
            <a:pPr>
              <a:defRPr/>
            </a:pPr>
            <a:endParaRPr lang="en-GB" sz="900" dirty="0">
              <a:solidFill>
                <a:schemeClr val="bg2"/>
              </a:solidFill>
              <a:latin typeface="Calibri" pitchFamily="34" charset="0"/>
            </a:endParaRPr>
          </a:p>
          <a:p>
            <a:pPr>
              <a:defRPr/>
            </a:pPr>
            <a:r>
              <a:rPr lang="en-GB" sz="900" b="1" dirty="0">
                <a:solidFill>
                  <a:schemeClr val="bg2"/>
                </a:solidFill>
                <a:latin typeface="Calibri" pitchFamily="34" charset="0"/>
              </a:rPr>
              <a:t>Location</a:t>
            </a:r>
          </a:p>
          <a:p>
            <a:pPr marL="180975" indent="-180975">
              <a:buFontTx/>
              <a:buChar char="•"/>
              <a:defRPr/>
            </a:pPr>
            <a:r>
              <a:rPr lang="en-GB" sz="900" dirty="0">
                <a:solidFill>
                  <a:schemeClr val="bg2"/>
                </a:solidFill>
                <a:latin typeface="Calibri" pitchFamily="34" charset="0"/>
              </a:rPr>
              <a:t>Trafford Quays, Manchester</a:t>
            </a:r>
          </a:p>
        </p:txBody>
      </p:sp>
      <p:sp>
        <p:nvSpPr>
          <p:cNvPr id="15370" name="Rectangle 8"/>
          <p:cNvSpPr>
            <a:spLocks noChangeArrowheads="1"/>
          </p:cNvSpPr>
          <p:nvPr/>
        </p:nvSpPr>
        <p:spPr bwMode="gray">
          <a:xfrm>
            <a:off x="2519301" y="548804"/>
            <a:ext cx="4665662" cy="215900"/>
          </a:xfrm>
          <a:prstGeom prst="rect">
            <a:avLst/>
          </a:prstGeom>
          <a:noFill/>
          <a:ln w="9525">
            <a:noFill/>
            <a:miter lim="800000"/>
            <a:headEnd/>
            <a:tailEnd/>
          </a:ln>
        </p:spPr>
        <p:txBody>
          <a:bodyPr lIns="0" tIns="0" rIns="0" bIns="0"/>
          <a:lstStyle/>
          <a:p>
            <a:pPr>
              <a:buFont typeface="EYInterstate" pitchFamily="2" charset="0"/>
              <a:buNone/>
              <a:defRPr/>
            </a:pPr>
            <a:r>
              <a:rPr lang="en-GB" sz="1050" b="1" dirty="0">
                <a:solidFill>
                  <a:schemeClr val="tx2"/>
                </a:solidFill>
                <a:latin typeface="+mn-lt"/>
                <a:sym typeface="Arial Unicode MS" pitchFamily="34" charset="-128"/>
              </a:rPr>
              <a:t>Recent Professional Experience</a:t>
            </a:r>
          </a:p>
        </p:txBody>
      </p:sp>
      <p:sp>
        <p:nvSpPr>
          <p:cNvPr id="22" name="Title 21"/>
          <p:cNvSpPr>
            <a:spLocks noGrp="1"/>
          </p:cNvSpPr>
          <p:nvPr>
            <p:ph type="title" idx="4294967295"/>
          </p:nvPr>
        </p:nvSpPr>
        <p:spPr>
          <a:xfrm>
            <a:off x="992560" y="53950"/>
            <a:ext cx="8915400" cy="566738"/>
          </a:xfrm>
          <a:prstGeom prst="rect">
            <a:avLst/>
          </a:prstGeom>
        </p:spPr>
        <p:txBody>
          <a:bodyPr/>
          <a:lstStyle/>
          <a:p>
            <a:pPr algn="ctr"/>
            <a:r>
              <a:rPr lang="en-GB" sz="1600" dirty="0">
                <a:solidFill>
                  <a:schemeClr val="tx1"/>
                </a:solidFill>
              </a:rPr>
              <a:t>	Mark Whitfield – Senior Project Manager (2)</a:t>
            </a:r>
          </a:p>
        </p:txBody>
      </p:sp>
      <p:sp>
        <p:nvSpPr>
          <p:cNvPr id="23" name="TextBox 19"/>
          <p:cNvSpPr txBox="1"/>
          <p:nvPr/>
        </p:nvSpPr>
        <p:spPr>
          <a:xfrm>
            <a:off x="243763" y="5517232"/>
            <a:ext cx="2088232" cy="646331"/>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180975" indent="-180975">
              <a:defRPr/>
            </a:pPr>
            <a:r>
              <a:rPr lang="en-GB" sz="900" b="1" dirty="0">
                <a:solidFill>
                  <a:schemeClr val="bg2"/>
                </a:solidFill>
                <a:latin typeface="Calibri" pitchFamily="34" charset="0"/>
              </a:rPr>
              <a:t>Contact Details</a:t>
            </a:r>
          </a:p>
          <a:p>
            <a:pPr marL="180975" indent="-180975">
              <a:buSzPct val="120000"/>
              <a:buFont typeface="Wingdings" pitchFamily="2" charset="2"/>
              <a:buChar char=""/>
              <a:defRPr/>
            </a:pPr>
            <a:r>
              <a:rPr lang="en-GB" sz="900" dirty="0">
                <a:solidFill>
                  <a:schemeClr val="bg2"/>
                </a:solidFill>
                <a:latin typeface="Calibri" pitchFamily="34" charset="0"/>
              </a:rPr>
              <a:t>+44 (0)795 043 5598</a:t>
            </a:r>
          </a:p>
          <a:p>
            <a:pPr marL="180975" indent="-180975">
              <a:buFont typeface="Wingdings" pitchFamily="2" charset="2"/>
              <a:buChar char=""/>
              <a:defRPr/>
            </a:pPr>
            <a:r>
              <a:rPr lang="en-GB" sz="900" dirty="0">
                <a:solidFill>
                  <a:schemeClr val="bg2"/>
                </a:solidFill>
                <a:latin typeface="Calibri" pitchFamily="34" charset="0"/>
              </a:rPr>
              <a:t>mw.instant@gmail.com</a:t>
            </a:r>
          </a:p>
          <a:p>
            <a:pPr marL="180975" indent="-180975">
              <a:defRPr/>
            </a:pPr>
            <a:r>
              <a:rPr lang="en-GB" sz="900" dirty="0">
                <a:solidFill>
                  <a:schemeClr val="bg2"/>
                </a:solidFill>
              </a:rPr>
              <a:t>      </a:t>
            </a:r>
            <a:r>
              <a:rPr lang="en-GB" sz="900" dirty="0">
                <a:solidFill>
                  <a:schemeClr val="bg2"/>
                </a:solidFill>
                <a:latin typeface="Calibri" panose="020F0502020204030204" pitchFamily="34" charset="0"/>
              </a:rPr>
              <a:t>@nonstopmark</a:t>
            </a:r>
            <a:endParaRPr lang="en-GB" sz="900" dirty="0">
              <a:latin typeface="Calibri" pitchFamily="34" charset="0"/>
            </a:endParaRPr>
          </a:p>
        </p:txBody>
      </p:sp>
      <p:pic>
        <p:nvPicPr>
          <p:cNvPr id="24" name="Picture 23"/>
          <p:cNvPicPr>
            <a:picLocks noChangeAspect="1" noChangeArrowheads="1"/>
          </p:cNvPicPr>
          <p:nvPr/>
        </p:nvPicPr>
        <p:blipFill>
          <a:blip r:embed="rId2" cstate="print"/>
          <a:srcRect/>
          <a:stretch>
            <a:fillRect/>
          </a:stretch>
        </p:blipFill>
        <p:spPr bwMode="auto">
          <a:xfrm>
            <a:off x="339935" y="6002852"/>
            <a:ext cx="103634" cy="103634"/>
          </a:xfrm>
          <a:prstGeom prst="rect">
            <a:avLst/>
          </a:prstGeom>
          <a:noFill/>
          <a:ln w="9525">
            <a:noFill/>
            <a:miter lim="800000"/>
            <a:headEnd/>
            <a:tailEnd/>
          </a:ln>
        </p:spPr>
      </p:pic>
      <p:pic>
        <p:nvPicPr>
          <p:cNvPr id="19" name="Picture 18" descr="AD&amp;I – Whitfield Mark.png"/>
          <p:cNvPicPr>
            <a:picLocks noChangeAspect="1"/>
          </p:cNvPicPr>
          <p:nvPr/>
        </p:nvPicPr>
        <p:blipFill>
          <a:blip r:embed="rId3" cstate="print"/>
          <a:stretch>
            <a:fillRect/>
          </a:stretch>
        </p:blipFill>
        <p:spPr>
          <a:xfrm>
            <a:off x="416496" y="3789040"/>
            <a:ext cx="1238423" cy="1524213"/>
          </a:xfrm>
          <a:prstGeom prst="rect">
            <a:avLst/>
          </a:prstGeom>
        </p:spPr>
      </p:pic>
    </p:spTree>
    <p:extLst>
      <p:ext uri="{BB962C8B-B14F-4D97-AF65-F5344CB8AC3E}">
        <p14:creationId xmlns:p14="http://schemas.microsoft.com/office/powerpoint/2010/main" val="3106043865"/>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8" name="Rectangle 12"/>
          <p:cNvSpPr>
            <a:spLocks noChangeArrowheads="1"/>
          </p:cNvSpPr>
          <p:nvPr/>
        </p:nvSpPr>
        <p:spPr bwMode="auto">
          <a:xfrm>
            <a:off x="2519301" y="775684"/>
            <a:ext cx="7056314" cy="5330802"/>
          </a:xfrm>
          <a:prstGeom prst="rect">
            <a:avLst/>
          </a:prstGeom>
          <a:noFill/>
          <a:ln w="9525">
            <a:noFill/>
            <a:miter lim="800000"/>
            <a:headEnd/>
            <a:tailEnd/>
          </a:ln>
        </p:spPr>
        <p:txBody>
          <a:bodyPr lIns="0" tIns="0" rIns="0" bIns="46038"/>
          <a:lstStyle/>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Local Regional Government  </a:t>
            </a:r>
            <a:r>
              <a:rPr lang="en-GB" sz="900" dirty="0">
                <a:latin typeface="Calibri" pitchFamily="34" charset="0"/>
              </a:rPr>
              <a:t>- In May 2017, Mark was assigned to a £650K telephony project. This was to set-up a </a:t>
            </a:r>
            <a:r>
              <a:rPr lang="en-GB" sz="900" dirty="0" err="1">
                <a:latin typeface="Calibri" pitchFamily="34" charset="0"/>
              </a:rPr>
              <a:t>CCaaS</a:t>
            </a:r>
            <a:r>
              <a:rPr lang="en-GB" sz="900" dirty="0">
                <a:latin typeface="Calibri" pitchFamily="34" charset="0"/>
              </a:rPr>
              <a:t> call centre campaign for Support for Mortgage Interest (SMI) with the first client use of a new, automated, programmatic dialler solution requiring integration with the client’s own Azure deployed, CRM application and multiple supplier interfaces for data transfer. The PM role required the management and tracking of the project budget for IT&amp;S (IT Shared Services), risks, issues, plan, supplier management, workshop and checkpoint hosting and status reports and also acting as the IT&amp;S interface, working with the LRG Business Team. </a:t>
            </a:r>
          </a:p>
          <a:p>
            <a:pPr marL="85725" indent="-85725">
              <a:lnSpc>
                <a:spcPts val="1300"/>
              </a:lnSpc>
              <a:spcBef>
                <a:spcPts val="100"/>
              </a:spcBef>
              <a:spcAft>
                <a:spcPct val="50000"/>
              </a:spcAft>
              <a:buClr>
                <a:schemeClr val="tx1"/>
              </a:buClr>
              <a:buFont typeface="Arial" pitchFamily="34" charset="0"/>
              <a:buChar char="•"/>
            </a:pPr>
            <a:endParaRPr lang="en-GB" sz="900" b="1" dirty="0">
              <a:latin typeface="Calibri" pitchFamily="34" charset="0"/>
            </a:endParaRPr>
          </a:p>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Aerospace &amp; Defence  - </a:t>
            </a:r>
            <a:r>
              <a:rPr lang="en-GB" sz="900" dirty="0">
                <a:latin typeface="Calibri" pitchFamily="34" charset="0"/>
              </a:rPr>
              <a:t>In January 2017, Mark was assigned to a client-side, portfolio management role (SPL – Senior Project Lead), tracking project budgets and corresponding supplier deliverables. This SPL role focussed on two projects of £1.3M, tracking through 8 Gates with Gate 3 being the solution designs and costs for a Go/No-Go for continuing with software development. This client is steeped in heavy governance with a number of strict Gates for project delivery for which the SPL role monitors and tracks supplier delivery ensuring timelines are met and that airline’s money set aside after board agreement is not exceeded without prior agreement and good reason. The SPL reports to the Business PM and the Programme Lead and updates stakeholders at various steering boards (supported typically by SPL authored project packs summarising current position/spend/risk). The SPL also has to submit financial spreadsheets monthly and also provide project reports at regular intervals on project status, along with RAID logs. The SPL also overlooks PO, CR and SoW approval as part of project delivery amongst other duties.</a:t>
            </a:r>
            <a:br>
              <a:rPr lang="en-GB" sz="900" dirty="0">
                <a:latin typeface="Calibri" pitchFamily="34" charset="0"/>
              </a:rPr>
            </a:br>
            <a:endParaRPr lang="en-GB" sz="900" b="1" dirty="0">
              <a:latin typeface="Calibri" pitchFamily="34" charset="0"/>
            </a:endParaRPr>
          </a:p>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Postal Services – </a:t>
            </a:r>
            <a:r>
              <a:rPr lang="en-GB" sz="900" dirty="0">
                <a:latin typeface="Calibri" pitchFamily="34" charset="0"/>
              </a:rPr>
              <a:t>in May 2016, Mark was assigned as a PM on a successful, award winning £4.3M (90 Capgemini staff) migration project to migrate (between 2 Data Centres) 1100+ interfaces, that integrate various internal applications and external trading customers. The majority of the integrations were through file transmission using UNIX shell scripts and about 150 interfaces process through IBM ESB. The customer’s vision was to both migrate all interfaces and upgrade some of the outdated software to new product / to a stable version of the product before peak trading and the change freeze by Oct end. Tasks included; production of the IV, forecast modelling, CCP input, full org charts, deliverables tracking, EM Portal reporting and planning.</a:t>
            </a:r>
            <a:br>
              <a:rPr lang="en-GB" sz="900" dirty="0">
                <a:latin typeface="Calibri" pitchFamily="34" charset="0"/>
              </a:rPr>
            </a:br>
            <a:endParaRPr lang="en-GB" sz="900" dirty="0">
              <a:latin typeface="Calibri" pitchFamily="34" charset="0"/>
            </a:endParaRPr>
          </a:p>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Aerospace &amp; Defence  - </a:t>
            </a:r>
            <a:r>
              <a:rPr lang="en-GB" sz="900" dirty="0">
                <a:latin typeface="Calibri" pitchFamily="34" charset="0"/>
              </a:rPr>
              <a:t>Since Jan 2016 Mark has been working as the Project Manager for a UK-wide Air Traffic organisation, overseeing the project delivery for new Apple iOS Apps presenting  both sensitive internal (military) and public facing views of the current airspace in near real-time. Running as an Agile project with all SCRUM ceremonies enabled for both Capgemini and client stakeholder management and responsible for full project tracking, financial forecasting and reporting. Also responsible for client engagement and on-site workshops to progress the project to plan.</a:t>
            </a:r>
            <a:br>
              <a:rPr lang="en-GB" sz="900" dirty="0">
                <a:latin typeface="Calibri" pitchFamily="34" charset="0"/>
              </a:rPr>
            </a:br>
            <a:endParaRPr lang="en-GB" sz="900" dirty="0">
              <a:latin typeface="Calibri" pitchFamily="34" charset="0"/>
            </a:endParaRPr>
          </a:p>
          <a:p>
            <a:pPr marL="85725" indent="-85725">
              <a:lnSpc>
                <a:spcPts val="1200"/>
              </a:lnSpc>
              <a:spcBef>
                <a:spcPts val="0"/>
              </a:spcBef>
              <a:spcAft>
                <a:spcPts val="300"/>
              </a:spcAft>
              <a:buClr>
                <a:schemeClr val="tx1"/>
              </a:buClr>
              <a:buFont typeface="Arial" pitchFamily="34" charset="0"/>
              <a:buChar char="•"/>
            </a:pPr>
            <a:r>
              <a:rPr lang="en-GB" sz="900" b="1" dirty="0">
                <a:latin typeface="Calibri" pitchFamily="34" charset="0"/>
              </a:rPr>
              <a:t>Gambling and Casinos </a:t>
            </a:r>
            <a:r>
              <a:rPr lang="en-GB" sz="900" dirty="0">
                <a:latin typeface="Calibri" pitchFamily="34" charset="0"/>
              </a:rPr>
              <a:t>– From late 2014, Mark led the delivery of multiple projects for both online and mobile (iOS, Android and Windows) using the Agile SCRUM framework for a large gambling and casinos company. Project deliveries covered payment gateways and methods, sports book for football and horse racing amongst others and the online virtual (computer generated) gaming components. Delivery teams were UK and EU based.</a:t>
            </a:r>
          </a:p>
        </p:txBody>
      </p:sp>
      <p:sp>
        <p:nvSpPr>
          <p:cNvPr id="16387" name="Rectangle 4"/>
          <p:cNvSpPr>
            <a:spLocks noChangeArrowheads="1"/>
          </p:cNvSpPr>
          <p:nvPr/>
        </p:nvSpPr>
        <p:spPr bwMode="black">
          <a:xfrm>
            <a:off x="128464" y="1124744"/>
            <a:ext cx="2016224" cy="5184576"/>
          </a:xfrm>
          <a:prstGeom prst="rect">
            <a:avLst/>
          </a:prstGeom>
          <a:solidFill>
            <a:schemeClr val="bg1">
              <a:lumMod val="75000"/>
            </a:schemeClr>
          </a:solidFill>
          <a:ln w="9525">
            <a:noFill/>
            <a:miter lim="800000"/>
            <a:headEnd/>
            <a:tailEnd/>
          </a:ln>
        </p:spPr>
        <p:txBody>
          <a:bodyPr lIns="0" tIns="0" rIns="0" bIns="0" anchor="ctr"/>
          <a:lstStyle/>
          <a:p>
            <a:pPr eaLnBrk="0" hangingPunct="0"/>
            <a:br>
              <a:rPr lang="en-GB" sz="2800" b="1" dirty="0">
                <a:solidFill>
                  <a:srgbClr val="009BCC"/>
                </a:solidFill>
              </a:rPr>
            </a:br>
            <a:endParaRPr lang="en-GB" sz="2800" b="1" dirty="0">
              <a:solidFill>
                <a:srgbClr val="009BCC"/>
              </a:solidFill>
            </a:endParaRPr>
          </a:p>
        </p:txBody>
      </p:sp>
      <p:sp>
        <p:nvSpPr>
          <p:cNvPr id="15363" name="Text Box 3"/>
          <p:cNvSpPr txBox="1">
            <a:spLocks noChangeArrowheads="1"/>
          </p:cNvSpPr>
          <p:nvPr/>
        </p:nvSpPr>
        <p:spPr bwMode="auto">
          <a:xfrm>
            <a:off x="128589" y="1052513"/>
            <a:ext cx="2030958" cy="2723823"/>
          </a:xfrm>
          <a:prstGeom prst="rect">
            <a:avLst/>
          </a:prstGeom>
          <a:noFill/>
          <a:ln w="9525">
            <a:noFill/>
            <a:miter lim="800000"/>
            <a:headEnd/>
            <a:tailEnd/>
          </a:ln>
        </p:spPr>
        <p:txBody>
          <a:bodyPr wrap="square">
            <a:spAutoFit/>
          </a:bodyPr>
          <a:lstStyle/>
          <a:p>
            <a:pPr marL="180975" indent="-180975">
              <a:defRPr/>
            </a:pPr>
            <a:endParaRPr lang="en-GB" sz="900" b="1" dirty="0">
              <a:solidFill>
                <a:schemeClr val="bg2"/>
              </a:solidFill>
              <a:latin typeface="+mn-lt"/>
            </a:endParaRPr>
          </a:p>
          <a:p>
            <a:pPr marL="180975" indent="-180975">
              <a:defRPr/>
            </a:pPr>
            <a:r>
              <a:rPr lang="en-GB" sz="900" b="1" dirty="0">
                <a:solidFill>
                  <a:schemeClr val="bg2"/>
                </a:solidFill>
                <a:latin typeface="Calibri" pitchFamily="34" charset="0"/>
              </a:rPr>
              <a:t>Qualifications</a:t>
            </a:r>
          </a:p>
          <a:p>
            <a:pPr marL="180975" indent="-180975">
              <a:buFontTx/>
              <a:buChar char="•"/>
              <a:defRPr/>
            </a:pPr>
            <a:r>
              <a:rPr lang="en-GB" sz="900" dirty="0">
                <a:solidFill>
                  <a:schemeClr val="bg2"/>
                </a:solidFill>
                <a:latin typeface="Calibri" pitchFamily="34" charset="0"/>
              </a:rPr>
              <a:t>BTEC HND (Distinction) -</a:t>
            </a:r>
            <a:br>
              <a:rPr lang="en-GB" sz="900" dirty="0">
                <a:solidFill>
                  <a:schemeClr val="bg2"/>
                </a:solidFill>
                <a:latin typeface="Calibri" pitchFamily="34" charset="0"/>
              </a:rPr>
            </a:br>
            <a:r>
              <a:rPr lang="en-GB" sz="900" dirty="0">
                <a:solidFill>
                  <a:schemeClr val="bg2"/>
                </a:solidFill>
                <a:latin typeface="Calibri" pitchFamily="34" charset="0"/>
              </a:rPr>
              <a:t>Computer Studies</a:t>
            </a:r>
          </a:p>
          <a:p>
            <a:pPr marL="180975" indent="-180975">
              <a:buFontTx/>
              <a:buChar char="•"/>
              <a:defRPr/>
            </a:pPr>
            <a:r>
              <a:rPr lang="en-GB" sz="900" dirty="0">
                <a:solidFill>
                  <a:schemeClr val="bg2"/>
                </a:solidFill>
                <a:latin typeface="Calibri" pitchFamily="34" charset="0"/>
              </a:rPr>
              <a:t>Accredited PRINCE2 Practitioner</a:t>
            </a:r>
          </a:p>
          <a:p>
            <a:pPr>
              <a:defRPr/>
            </a:pPr>
            <a:endParaRPr lang="en-GB" sz="900" b="1" dirty="0">
              <a:solidFill>
                <a:schemeClr val="bg2"/>
              </a:solidFill>
              <a:latin typeface="Calibri" pitchFamily="34" charset="0"/>
            </a:endParaRPr>
          </a:p>
          <a:p>
            <a:pPr marL="180975" indent="-180975">
              <a:defRPr/>
            </a:pPr>
            <a:r>
              <a:rPr lang="en-GB" sz="900" b="1" dirty="0">
                <a:solidFill>
                  <a:schemeClr val="bg2"/>
                </a:solidFill>
                <a:latin typeface="Calibri" pitchFamily="34" charset="0"/>
              </a:rPr>
              <a:t>Security Clearance</a:t>
            </a:r>
          </a:p>
          <a:p>
            <a:pPr marL="180975" indent="-180975">
              <a:buFontTx/>
              <a:buChar char="•"/>
              <a:defRPr/>
            </a:pPr>
            <a:r>
              <a:rPr lang="en-GB" sz="900" dirty="0">
                <a:solidFill>
                  <a:schemeClr val="bg2"/>
                </a:solidFill>
                <a:latin typeface="Calibri" pitchFamily="34" charset="0"/>
              </a:rPr>
              <a:t>SC clearance as of September 2021 until 2031</a:t>
            </a:r>
          </a:p>
          <a:p>
            <a:pPr marL="180975" indent="-180975">
              <a:defRPr/>
            </a:pPr>
            <a:endParaRPr lang="en-GB" sz="900" b="1" dirty="0">
              <a:solidFill>
                <a:schemeClr val="bg2"/>
              </a:solidFill>
              <a:latin typeface="Calibri" pitchFamily="34" charset="0"/>
            </a:endParaRPr>
          </a:p>
          <a:p>
            <a:pPr marL="180975" indent="-180975">
              <a:defRPr/>
            </a:pPr>
            <a:r>
              <a:rPr lang="en-GB" sz="900" b="1" dirty="0">
                <a:solidFill>
                  <a:schemeClr val="bg2"/>
                </a:solidFill>
                <a:latin typeface="Calibri" pitchFamily="34" charset="0"/>
              </a:rPr>
              <a:t>Key Roles</a:t>
            </a:r>
          </a:p>
          <a:p>
            <a:pPr marL="180975" indent="-180975">
              <a:buFontTx/>
              <a:buChar char="•"/>
              <a:defRPr/>
            </a:pPr>
            <a:r>
              <a:rPr lang="en-GB" sz="900" dirty="0">
                <a:solidFill>
                  <a:schemeClr val="bg2"/>
                </a:solidFill>
                <a:latin typeface="Calibri" pitchFamily="34" charset="0"/>
              </a:rPr>
              <a:t>Project Manager (EM Level Cert.)</a:t>
            </a:r>
          </a:p>
          <a:p>
            <a:pPr marL="180975" indent="-180975">
              <a:buFontTx/>
              <a:buChar char="•"/>
              <a:defRPr/>
            </a:pPr>
            <a:r>
              <a:rPr lang="en-GB" sz="900" dirty="0">
                <a:solidFill>
                  <a:schemeClr val="bg2"/>
                </a:solidFill>
                <a:latin typeface="Calibri" pitchFamily="34" charset="0"/>
              </a:rPr>
              <a:t>Client Engagement</a:t>
            </a:r>
          </a:p>
          <a:p>
            <a:pPr marL="180975" indent="-180975">
              <a:buFontTx/>
              <a:buChar char="•"/>
              <a:defRPr/>
            </a:pPr>
            <a:r>
              <a:rPr lang="en-GB" sz="900" dirty="0">
                <a:solidFill>
                  <a:schemeClr val="bg2"/>
                </a:solidFill>
                <a:latin typeface="Calibri" pitchFamily="34" charset="0"/>
              </a:rPr>
              <a:t>Local / Offshore - Stakeholder Management</a:t>
            </a:r>
          </a:p>
          <a:p>
            <a:pPr marL="180975" indent="-180975">
              <a:buFontTx/>
              <a:buChar char="•"/>
              <a:defRPr/>
            </a:pPr>
            <a:r>
              <a:rPr lang="en-GB" sz="900" dirty="0">
                <a:solidFill>
                  <a:schemeClr val="bg2"/>
                </a:solidFill>
                <a:latin typeface="Calibri" pitchFamily="34" charset="0"/>
              </a:rPr>
              <a:t>Budget Tracking and Reporting</a:t>
            </a:r>
          </a:p>
          <a:p>
            <a:pPr>
              <a:defRPr/>
            </a:pPr>
            <a:endParaRPr lang="en-GB" sz="900" dirty="0">
              <a:solidFill>
                <a:schemeClr val="bg2"/>
              </a:solidFill>
              <a:latin typeface="Calibri" pitchFamily="34" charset="0"/>
            </a:endParaRPr>
          </a:p>
          <a:p>
            <a:pPr>
              <a:defRPr/>
            </a:pPr>
            <a:r>
              <a:rPr lang="en-GB" sz="900" b="1" dirty="0">
                <a:solidFill>
                  <a:schemeClr val="bg2"/>
                </a:solidFill>
                <a:latin typeface="Calibri" pitchFamily="34" charset="0"/>
              </a:rPr>
              <a:t>Location</a:t>
            </a:r>
          </a:p>
          <a:p>
            <a:pPr marL="180975" indent="-180975">
              <a:buFontTx/>
              <a:buChar char="•"/>
              <a:defRPr/>
            </a:pPr>
            <a:r>
              <a:rPr lang="en-GB" sz="900" dirty="0">
                <a:solidFill>
                  <a:schemeClr val="bg2"/>
                </a:solidFill>
                <a:latin typeface="Calibri" pitchFamily="34" charset="0"/>
              </a:rPr>
              <a:t>Trafford Quays, Manchester</a:t>
            </a:r>
          </a:p>
        </p:txBody>
      </p:sp>
      <p:sp>
        <p:nvSpPr>
          <p:cNvPr id="15370" name="Rectangle 8"/>
          <p:cNvSpPr>
            <a:spLocks noChangeArrowheads="1"/>
          </p:cNvSpPr>
          <p:nvPr/>
        </p:nvSpPr>
        <p:spPr bwMode="gray">
          <a:xfrm>
            <a:off x="2519301" y="548804"/>
            <a:ext cx="4665662" cy="215900"/>
          </a:xfrm>
          <a:prstGeom prst="rect">
            <a:avLst/>
          </a:prstGeom>
          <a:noFill/>
          <a:ln w="9525">
            <a:noFill/>
            <a:miter lim="800000"/>
            <a:headEnd/>
            <a:tailEnd/>
          </a:ln>
        </p:spPr>
        <p:txBody>
          <a:bodyPr lIns="0" tIns="0" rIns="0" bIns="0"/>
          <a:lstStyle/>
          <a:p>
            <a:pPr>
              <a:buFont typeface="EYInterstate" pitchFamily="2" charset="0"/>
              <a:buNone/>
              <a:defRPr/>
            </a:pPr>
            <a:r>
              <a:rPr lang="en-GB" sz="1050" b="1" dirty="0">
                <a:solidFill>
                  <a:schemeClr val="tx2"/>
                </a:solidFill>
                <a:latin typeface="+mn-lt"/>
                <a:sym typeface="Arial Unicode MS" pitchFamily="34" charset="-128"/>
              </a:rPr>
              <a:t>Recent Professional Experience</a:t>
            </a:r>
          </a:p>
        </p:txBody>
      </p:sp>
      <p:sp>
        <p:nvSpPr>
          <p:cNvPr id="22" name="Title 21"/>
          <p:cNvSpPr>
            <a:spLocks noGrp="1"/>
          </p:cNvSpPr>
          <p:nvPr>
            <p:ph type="title" idx="4294967295"/>
          </p:nvPr>
        </p:nvSpPr>
        <p:spPr>
          <a:xfrm>
            <a:off x="992560" y="53950"/>
            <a:ext cx="8915400" cy="566738"/>
          </a:xfrm>
          <a:prstGeom prst="rect">
            <a:avLst/>
          </a:prstGeom>
        </p:spPr>
        <p:txBody>
          <a:bodyPr/>
          <a:lstStyle/>
          <a:p>
            <a:pPr algn="ctr"/>
            <a:r>
              <a:rPr lang="en-GB" sz="1600" dirty="0">
                <a:solidFill>
                  <a:schemeClr val="tx1"/>
                </a:solidFill>
              </a:rPr>
              <a:t>	Mark Whitfield – Senior Project Manager (3)</a:t>
            </a:r>
          </a:p>
        </p:txBody>
      </p:sp>
      <p:sp>
        <p:nvSpPr>
          <p:cNvPr id="23" name="TextBox 19"/>
          <p:cNvSpPr txBox="1"/>
          <p:nvPr/>
        </p:nvSpPr>
        <p:spPr>
          <a:xfrm>
            <a:off x="243763" y="5517232"/>
            <a:ext cx="2088232" cy="646331"/>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180975" indent="-180975">
              <a:defRPr/>
            </a:pPr>
            <a:r>
              <a:rPr lang="en-GB" sz="900" b="1" dirty="0">
                <a:solidFill>
                  <a:schemeClr val="bg2"/>
                </a:solidFill>
                <a:latin typeface="Calibri" pitchFamily="34" charset="0"/>
              </a:rPr>
              <a:t>Contact Details</a:t>
            </a:r>
          </a:p>
          <a:p>
            <a:pPr marL="180975" indent="-180975">
              <a:buSzPct val="120000"/>
              <a:buFont typeface="Wingdings" pitchFamily="2" charset="2"/>
              <a:buChar char=""/>
              <a:defRPr/>
            </a:pPr>
            <a:r>
              <a:rPr lang="en-GB" sz="900" dirty="0">
                <a:solidFill>
                  <a:schemeClr val="bg2"/>
                </a:solidFill>
                <a:latin typeface="Calibri" pitchFamily="34" charset="0"/>
              </a:rPr>
              <a:t>+44 (0)795 043 5598</a:t>
            </a:r>
          </a:p>
          <a:p>
            <a:pPr marL="180975" indent="-180975">
              <a:buFont typeface="Wingdings" pitchFamily="2" charset="2"/>
              <a:buChar char=""/>
              <a:defRPr/>
            </a:pPr>
            <a:r>
              <a:rPr lang="en-GB" sz="900" dirty="0">
                <a:solidFill>
                  <a:schemeClr val="bg2"/>
                </a:solidFill>
                <a:latin typeface="Calibri" pitchFamily="34" charset="0"/>
              </a:rPr>
              <a:t>mw.instant@gmail.com</a:t>
            </a:r>
          </a:p>
          <a:p>
            <a:pPr marL="180975" indent="-180975">
              <a:defRPr/>
            </a:pPr>
            <a:r>
              <a:rPr lang="en-GB" sz="900" dirty="0">
                <a:solidFill>
                  <a:schemeClr val="bg2"/>
                </a:solidFill>
              </a:rPr>
              <a:t>      </a:t>
            </a:r>
            <a:r>
              <a:rPr lang="en-GB" sz="900" dirty="0">
                <a:solidFill>
                  <a:schemeClr val="bg2"/>
                </a:solidFill>
                <a:latin typeface="Calibri" panose="020F0502020204030204" pitchFamily="34" charset="0"/>
              </a:rPr>
              <a:t>@nonstopmark</a:t>
            </a:r>
            <a:endParaRPr lang="en-GB" sz="900" dirty="0">
              <a:latin typeface="Calibri" pitchFamily="34" charset="0"/>
            </a:endParaRPr>
          </a:p>
        </p:txBody>
      </p:sp>
      <p:pic>
        <p:nvPicPr>
          <p:cNvPr id="24" name="Picture 23"/>
          <p:cNvPicPr>
            <a:picLocks noChangeAspect="1" noChangeArrowheads="1"/>
          </p:cNvPicPr>
          <p:nvPr/>
        </p:nvPicPr>
        <p:blipFill>
          <a:blip r:embed="rId2" cstate="print"/>
          <a:srcRect/>
          <a:stretch>
            <a:fillRect/>
          </a:stretch>
        </p:blipFill>
        <p:spPr bwMode="auto">
          <a:xfrm>
            <a:off x="339935" y="6002852"/>
            <a:ext cx="103634" cy="103634"/>
          </a:xfrm>
          <a:prstGeom prst="rect">
            <a:avLst/>
          </a:prstGeom>
          <a:noFill/>
          <a:ln w="9525">
            <a:noFill/>
            <a:miter lim="800000"/>
            <a:headEnd/>
            <a:tailEnd/>
          </a:ln>
        </p:spPr>
      </p:pic>
      <p:pic>
        <p:nvPicPr>
          <p:cNvPr id="19" name="Picture 18" descr="AD&amp;I – Whitfield Mark.png"/>
          <p:cNvPicPr>
            <a:picLocks noChangeAspect="1"/>
          </p:cNvPicPr>
          <p:nvPr/>
        </p:nvPicPr>
        <p:blipFill>
          <a:blip r:embed="rId3" cstate="print"/>
          <a:stretch>
            <a:fillRect/>
          </a:stretch>
        </p:blipFill>
        <p:spPr>
          <a:xfrm>
            <a:off x="416496" y="3789040"/>
            <a:ext cx="1238423" cy="1524213"/>
          </a:xfrm>
          <a:prstGeom prst="rect">
            <a:avLst/>
          </a:prstGeom>
        </p:spPr>
      </p:pic>
    </p:spTree>
    <p:extLst>
      <p:ext uri="{BB962C8B-B14F-4D97-AF65-F5344CB8AC3E}">
        <p14:creationId xmlns:p14="http://schemas.microsoft.com/office/powerpoint/2010/main" val="2005322510"/>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8" name="Rectangle 12"/>
          <p:cNvSpPr>
            <a:spLocks noChangeArrowheads="1"/>
          </p:cNvSpPr>
          <p:nvPr/>
        </p:nvSpPr>
        <p:spPr bwMode="auto">
          <a:xfrm>
            <a:off x="2519301" y="775684"/>
            <a:ext cx="7056314" cy="5330802"/>
          </a:xfrm>
          <a:prstGeom prst="rect">
            <a:avLst/>
          </a:prstGeom>
          <a:noFill/>
          <a:ln w="9525">
            <a:noFill/>
            <a:miter lim="800000"/>
            <a:headEnd/>
            <a:tailEnd/>
          </a:ln>
        </p:spPr>
        <p:txBody>
          <a:bodyPr lIns="0" tIns="0" rIns="0" bIns="46038"/>
          <a:lstStyle/>
          <a:p>
            <a:pPr marL="85725" indent="-85725">
              <a:lnSpc>
                <a:spcPts val="1200"/>
              </a:lnSpc>
              <a:spcBef>
                <a:spcPts val="0"/>
              </a:spcBef>
              <a:spcAft>
                <a:spcPts val="300"/>
              </a:spcAft>
              <a:buClr>
                <a:schemeClr val="tx1"/>
              </a:buClr>
              <a:buFont typeface="Arial" pitchFamily="34" charset="0"/>
              <a:buChar char="•"/>
            </a:pPr>
            <a:r>
              <a:rPr lang="en-GB" sz="900" b="1" dirty="0">
                <a:latin typeface="Calibri" pitchFamily="34" charset="0"/>
              </a:rPr>
              <a:t>Retail Banking – </a:t>
            </a:r>
            <a:r>
              <a:rPr lang="en-GB" sz="900" dirty="0">
                <a:latin typeface="Calibri" pitchFamily="34" charset="0"/>
              </a:rPr>
              <a:t>From September 2013 to the end of 2014 Mark was a Senior Project Manager at an ATM/POS financial services company and responsible for managing a £5+ million project. This to swap out  the entire legacy HP NonStop software systems at a large UK retail bank, for AIX based J2EE and Oracle technologies to drive updated Windows 7 ATMs. Mark received a project recognition award for this work.</a:t>
            </a:r>
            <a:br>
              <a:rPr lang="en-GB" sz="900" dirty="0">
                <a:latin typeface="Calibri" pitchFamily="34" charset="0"/>
              </a:rPr>
            </a:br>
            <a:endParaRPr lang="en-GB" sz="900" dirty="0">
              <a:latin typeface="Calibri" pitchFamily="34" charset="0"/>
            </a:endParaRPr>
          </a:p>
          <a:p>
            <a:pPr marL="85725" indent="-85725">
              <a:lnSpc>
                <a:spcPts val="1300"/>
              </a:lnSpc>
              <a:spcBef>
                <a:spcPts val="100"/>
              </a:spcBef>
              <a:spcAft>
                <a:spcPct val="50000"/>
              </a:spcAft>
              <a:buClr>
                <a:schemeClr val="tx1"/>
              </a:buClr>
              <a:buFont typeface="Arial" pitchFamily="34" charset="0"/>
              <a:buChar char="•"/>
            </a:pPr>
            <a:r>
              <a:rPr lang="en-GB" sz="900" b="1" dirty="0">
                <a:latin typeface="Calibri" pitchFamily="34" charset="0"/>
              </a:rPr>
              <a:t>Retail Banking (off-shore) – </a:t>
            </a:r>
            <a:r>
              <a:rPr lang="en-GB" sz="900" dirty="0">
                <a:latin typeface="Calibri" pitchFamily="34" charset="0"/>
              </a:rPr>
              <a:t>in 2013, Mark delivered a large transaction tracking project at a retail bank in Riyadh (Saudi Arabia). This involved the BASE24 Classic payment solution and the relay and optimised parsing of multiple Terabytes of tape archived POS &amp; ATM transaction logs to a new monitoring and reporting system. Mark managed the project work and delivery both in Salford Quays, Manchester and locally at the bank in Riyadh.</a:t>
            </a:r>
          </a:p>
        </p:txBody>
      </p:sp>
      <p:sp>
        <p:nvSpPr>
          <p:cNvPr id="16387" name="Rectangle 4"/>
          <p:cNvSpPr>
            <a:spLocks noChangeArrowheads="1"/>
          </p:cNvSpPr>
          <p:nvPr/>
        </p:nvSpPr>
        <p:spPr bwMode="black">
          <a:xfrm>
            <a:off x="128464" y="1124744"/>
            <a:ext cx="2016224" cy="5184576"/>
          </a:xfrm>
          <a:prstGeom prst="rect">
            <a:avLst/>
          </a:prstGeom>
          <a:solidFill>
            <a:schemeClr val="bg1">
              <a:lumMod val="75000"/>
            </a:schemeClr>
          </a:solidFill>
          <a:ln w="9525">
            <a:noFill/>
            <a:miter lim="800000"/>
            <a:headEnd/>
            <a:tailEnd/>
          </a:ln>
        </p:spPr>
        <p:txBody>
          <a:bodyPr lIns="0" tIns="0" rIns="0" bIns="0" anchor="ctr"/>
          <a:lstStyle/>
          <a:p>
            <a:pPr eaLnBrk="0" hangingPunct="0"/>
            <a:br>
              <a:rPr lang="en-GB" sz="2800" b="1" dirty="0">
                <a:solidFill>
                  <a:srgbClr val="009BCC"/>
                </a:solidFill>
              </a:rPr>
            </a:br>
            <a:endParaRPr lang="en-GB" sz="2800" b="1" dirty="0">
              <a:solidFill>
                <a:srgbClr val="009BCC"/>
              </a:solidFill>
            </a:endParaRPr>
          </a:p>
        </p:txBody>
      </p:sp>
      <p:sp>
        <p:nvSpPr>
          <p:cNvPr id="15363" name="Text Box 3"/>
          <p:cNvSpPr txBox="1">
            <a:spLocks noChangeArrowheads="1"/>
          </p:cNvSpPr>
          <p:nvPr/>
        </p:nvSpPr>
        <p:spPr bwMode="auto">
          <a:xfrm>
            <a:off x="128589" y="1052513"/>
            <a:ext cx="2030958" cy="2723823"/>
          </a:xfrm>
          <a:prstGeom prst="rect">
            <a:avLst/>
          </a:prstGeom>
          <a:noFill/>
          <a:ln w="9525">
            <a:noFill/>
            <a:miter lim="800000"/>
            <a:headEnd/>
            <a:tailEnd/>
          </a:ln>
        </p:spPr>
        <p:txBody>
          <a:bodyPr wrap="square">
            <a:spAutoFit/>
          </a:bodyPr>
          <a:lstStyle/>
          <a:p>
            <a:pPr marL="180975" indent="-180975">
              <a:defRPr/>
            </a:pPr>
            <a:endParaRPr lang="en-GB" sz="900" b="1" dirty="0">
              <a:solidFill>
                <a:schemeClr val="bg2"/>
              </a:solidFill>
              <a:latin typeface="+mn-lt"/>
            </a:endParaRPr>
          </a:p>
          <a:p>
            <a:pPr marL="180975" indent="-180975">
              <a:defRPr/>
            </a:pPr>
            <a:r>
              <a:rPr lang="en-GB" sz="900" b="1" dirty="0">
                <a:solidFill>
                  <a:schemeClr val="bg2"/>
                </a:solidFill>
                <a:latin typeface="Calibri" pitchFamily="34" charset="0"/>
              </a:rPr>
              <a:t>Qualifications</a:t>
            </a:r>
          </a:p>
          <a:p>
            <a:pPr marL="180975" indent="-180975">
              <a:buFontTx/>
              <a:buChar char="•"/>
              <a:defRPr/>
            </a:pPr>
            <a:r>
              <a:rPr lang="en-GB" sz="900" dirty="0">
                <a:solidFill>
                  <a:schemeClr val="bg2"/>
                </a:solidFill>
                <a:latin typeface="Calibri" pitchFamily="34" charset="0"/>
              </a:rPr>
              <a:t>BTEC HND (Distinction) -</a:t>
            </a:r>
            <a:br>
              <a:rPr lang="en-GB" sz="900" dirty="0">
                <a:solidFill>
                  <a:schemeClr val="bg2"/>
                </a:solidFill>
                <a:latin typeface="Calibri" pitchFamily="34" charset="0"/>
              </a:rPr>
            </a:br>
            <a:r>
              <a:rPr lang="en-GB" sz="900" dirty="0">
                <a:solidFill>
                  <a:schemeClr val="bg2"/>
                </a:solidFill>
                <a:latin typeface="Calibri" pitchFamily="34" charset="0"/>
              </a:rPr>
              <a:t>Computer Studies</a:t>
            </a:r>
          </a:p>
          <a:p>
            <a:pPr marL="180975" indent="-180975">
              <a:buFontTx/>
              <a:buChar char="•"/>
              <a:defRPr/>
            </a:pPr>
            <a:r>
              <a:rPr lang="en-GB" sz="900" dirty="0">
                <a:solidFill>
                  <a:schemeClr val="bg2"/>
                </a:solidFill>
                <a:latin typeface="Calibri" pitchFamily="34" charset="0"/>
              </a:rPr>
              <a:t>Accredited PRINCE2 Practitioner</a:t>
            </a:r>
          </a:p>
          <a:p>
            <a:pPr>
              <a:defRPr/>
            </a:pPr>
            <a:endParaRPr lang="en-GB" sz="900" b="1" dirty="0">
              <a:solidFill>
                <a:schemeClr val="bg2"/>
              </a:solidFill>
              <a:latin typeface="Calibri" pitchFamily="34" charset="0"/>
            </a:endParaRPr>
          </a:p>
          <a:p>
            <a:pPr marL="180975" indent="-180975">
              <a:defRPr/>
            </a:pPr>
            <a:r>
              <a:rPr lang="en-GB" sz="900" b="1" dirty="0">
                <a:solidFill>
                  <a:schemeClr val="bg2"/>
                </a:solidFill>
                <a:latin typeface="Calibri" pitchFamily="34" charset="0"/>
              </a:rPr>
              <a:t>Security Clearance</a:t>
            </a:r>
          </a:p>
          <a:p>
            <a:pPr marL="180975" indent="-180975">
              <a:buFontTx/>
              <a:buChar char="•"/>
              <a:defRPr/>
            </a:pPr>
            <a:r>
              <a:rPr lang="en-GB" sz="900" dirty="0">
                <a:solidFill>
                  <a:schemeClr val="bg2"/>
                </a:solidFill>
                <a:latin typeface="Calibri" pitchFamily="34" charset="0"/>
              </a:rPr>
              <a:t>SC clearance as of September 2021 until 2031</a:t>
            </a:r>
          </a:p>
          <a:p>
            <a:pPr marL="180975" indent="-180975">
              <a:defRPr/>
            </a:pPr>
            <a:endParaRPr lang="en-GB" sz="900" b="1" dirty="0">
              <a:solidFill>
                <a:schemeClr val="bg2"/>
              </a:solidFill>
              <a:latin typeface="Calibri" pitchFamily="34" charset="0"/>
            </a:endParaRPr>
          </a:p>
          <a:p>
            <a:pPr marL="180975" indent="-180975">
              <a:defRPr/>
            </a:pPr>
            <a:r>
              <a:rPr lang="en-GB" sz="900" b="1" dirty="0">
                <a:solidFill>
                  <a:schemeClr val="bg2"/>
                </a:solidFill>
                <a:latin typeface="Calibri" pitchFamily="34" charset="0"/>
              </a:rPr>
              <a:t>Key Roles</a:t>
            </a:r>
          </a:p>
          <a:p>
            <a:pPr marL="180975" indent="-180975">
              <a:buFontTx/>
              <a:buChar char="•"/>
              <a:defRPr/>
            </a:pPr>
            <a:r>
              <a:rPr lang="en-GB" sz="900" dirty="0">
                <a:solidFill>
                  <a:schemeClr val="bg2"/>
                </a:solidFill>
                <a:latin typeface="Calibri" pitchFamily="34" charset="0"/>
              </a:rPr>
              <a:t>Project Manager (EM Level Cert.)</a:t>
            </a:r>
          </a:p>
          <a:p>
            <a:pPr marL="180975" indent="-180975">
              <a:buFontTx/>
              <a:buChar char="•"/>
              <a:defRPr/>
            </a:pPr>
            <a:r>
              <a:rPr lang="en-GB" sz="900" dirty="0">
                <a:solidFill>
                  <a:schemeClr val="bg2"/>
                </a:solidFill>
                <a:latin typeface="Calibri" pitchFamily="34" charset="0"/>
              </a:rPr>
              <a:t>Client Engagement</a:t>
            </a:r>
          </a:p>
          <a:p>
            <a:pPr marL="180975" indent="-180975">
              <a:buFontTx/>
              <a:buChar char="•"/>
              <a:defRPr/>
            </a:pPr>
            <a:r>
              <a:rPr lang="en-GB" sz="900" dirty="0">
                <a:solidFill>
                  <a:schemeClr val="bg2"/>
                </a:solidFill>
                <a:latin typeface="Calibri" pitchFamily="34" charset="0"/>
              </a:rPr>
              <a:t>Local / Offshore - Stakeholder Management</a:t>
            </a:r>
          </a:p>
          <a:p>
            <a:pPr marL="180975" indent="-180975">
              <a:buFontTx/>
              <a:buChar char="•"/>
              <a:defRPr/>
            </a:pPr>
            <a:r>
              <a:rPr lang="en-GB" sz="900" dirty="0">
                <a:solidFill>
                  <a:schemeClr val="bg2"/>
                </a:solidFill>
                <a:latin typeface="Calibri" pitchFamily="34" charset="0"/>
              </a:rPr>
              <a:t>Budget Tracking and Reporting</a:t>
            </a:r>
          </a:p>
          <a:p>
            <a:pPr>
              <a:defRPr/>
            </a:pPr>
            <a:endParaRPr lang="en-GB" sz="900" dirty="0">
              <a:solidFill>
                <a:schemeClr val="bg2"/>
              </a:solidFill>
              <a:latin typeface="Calibri" pitchFamily="34" charset="0"/>
            </a:endParaRPr>
          </a:p>
          <a:p>
            <a:pPr>
              <a:defRPr/>
            </a:pPr>
            <a:r>
              <a:rPr lang="en-GB" sz="900" b="1" dirty="0">
                <a:solidFill>
                  <a:schemeClr val="bg2"/>
                </a:solidFill>
                <a:latin typeface="Calibri" pitchFamily="34" charset="0"/>
              </a:rPr>
              <a:t>Location</a:t>
            </a:r>
          </a:p>
          <a:p>
            <a:pPr marL="180975" indent="-180975">
              <a:buFontTx/>
              <a:buChar char="•"/>
              <a:defRPr/>
            </a:pPr>
            <a:r>
              <a:rPr lang="en-GB" sz="900" dirty="0">
                <a:solidFill>
                  <a:schemeClr val="bg2"/>
                </a:solidFill>
                <a:latin typeface="Calibri" pitchFamily="34" charset="0"/>
              </a:rPr>
              <a:t>Trafford Quays, Manchester</a:t>
            </a:r>
          </a:p>
        </p:txBody>
      </p:sp>
      <p:sp>
        <p:nvSpPr>
          <p:cNvPr id="15370" name="Rectangle 8"/>
          <p:cNvSpPr>
            <a:spLocks noChangeArrowheads="1"/>
          </p:cNvSpPr>
          <p:nvPr/>
        </p:nvSpPr>
        <p:spPr bwMode="gray">
          <a:xfrm>
            <a:off x="2519301" y="548804"/>
            <a:ext cx="4665662" cy="215900"/>
          </a:xfrm>
          <a:prstGeom prst="rect">
            <a:avLst/>
          </a:prstGeom>
          <a:noFill/>
          <a:ln w="9525">
            <a:noFill/>
            <a:miter lim="800000"/>
            <a:headEnd/>
            <a:tailEnd/>
          </a:ln>
        </p:spPr>
        <p:txBody>
          <a:bodyPr lIns="0" tIns="0" rIns="0" bIns="0"/>
          <a:lstStyle/>
          <a:p>
            <a:pPr>
              <a:buFont typeface="EYInterstate" pitchFamily="2" charset="0"/>
              <a:buNone/>
              <a:defRPr/>
            </a:pPr>
            <a:r>
              <a:rPr lang="en-GB" sz="1050" b="1" dirty="0">
                <a:solidFill>
                  <a:schemeClr val="tx2"/>
                </a:solidFill>
                <a:latin typeface="+mn-lt"/>
                <a:sym typeface="Arial Unicode MS" pitchFamily="34" charset="-128"/>
              </a:rPr>
              <a:t>Recent Professional Experience</a:t>
            </a:r>
          </a:p>
        </p:txBody>
      </p:sp>
      <p:sp>
        <p:nvSpPr>
          <p:cNvPr id="22" name="Title 21"/>
          <p:cNvSpPr>
            <a:spLocks noGrp="1"/>
          </p:cNvSpPr>
          <p:nvPr>
            <p:ph type="title" idx="4294967295"/>
          </p:nvPr>
        </p:nvSpPr>
        <p:spPr>
          <a:xfrm>
            <a:off x="992560" y="53950"/>
            <a:ext cx="8915400" cy="566738"/>
          </a:xfrm>
          <a:prstGeom prst="rect">
            <a:avLst/>
          </a:prstGeom>
        </p:spPr>
        <p:txBody>
          <a:bodyPr/>
          <a:lstStyle/>
          <a:p>
            <a:pPr algn="ctr"/>
            <a:r>
              <a:rPr lang="en-GB" sz="1600" dirty="0">
                <a:solidFill>
                  <a:schemeClr val="tx1"/>
                </a:solidFill>
              </a:rPr>
              <a:t>	Mark Whitfield – Senior Project Manager (4)</a:t>
            </a:r>
          </a:p>
        </p:txBody>
      </p:sp>
      <p:sp>
        <p:nvSpPr>
          <p:cNvPr id="23" name="TextBox 19"/>
          <p:cNvSpPr txBox="1"/>
          <p:nvPr/>
        </p:nvSpPr>
        <p:spPr>
          <a:xfrm>
            <a:off x="243763" y="5517232"/>
            <a:ext cx="2088232" cy="646331"/>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180975" indent="-180975">
              <a:defRPr/>
            </a:pPr>
            <a:r>
              <a:rPr lang="en-GB" sz="900" b="1" dirty="0">
                <a:solidFill>
                  <a:schemeClr val="bg2"/>
                </a:solidFill>
                <a:latin typeface="Calibri" pitchFamily="34" charset="0"/>
              </a:rPr>
              <a:t>Contact Details</a:t>
            </a:r>
          </a:p>
          <a:p>
            <a:pPr marL="180975" indent="-180975">
              <a:buSzPct val="120000"/>
              <a:buFont typeface="Wingdings" pitchFamily="2" charset="2"/>
              <a:buChar char=""/>
              <a:defRPr/>
            </a:pPr>
            <a:r>
              <a:rPr lang="en-GB" sz="900" dirty="0">
                <a:solidFill>
                  <a:schemeClr val="bg2"/>
                </a:solidFill>
                <a:latin typeface="Calibri" pitchFamily="34" charset="0"/>
              </a:rPr>
              <a:t>+44 (0)795 043 5598</a:t>
            </a:r>
          </a:p>
          <a:p>
            <a:pPr marL="180975" indent="-180975">
              <a:buFont typeface="Wingdings" pitchFamily="2" charset="2"/>
              <a:buChar char=""/>
              <a:defRPr/>
            </a:pPr>
            <a:r>
              <a:rPr lang="en-GB" sz="900" dirty="0">
                <a:solidFill>
                  <a:schemeClr val="bg2"/>
                </a:solidFill>
                <a:latin typeface="Calibri" pitchFamily="34" charset="0"/>
              </a:rPr>
              <a:t>mw.instant@gmail.com</a:t>
            </a:r>
          </a:p>
          <a:p>
            <a:pPr marL="180975" indent="-180975">
              <a:defRPr/>
            </a:pPr>
            <a:r>
              <a:rPr lang="en-GB" sz="900" dirty="0">
                <a:solidFill>
                  <a:schemeClr val="bg2"/>
                </a:solidFill>
              </a:rPr>
              <a:t>      </a:t>
            </a:r>
            <a:r>
              <a:rPr lang="en-GB" sz="900" dirty="0">
                <a:solidFill>
                  <a:schemeClr val="bg2"/>
                </a:solidFill>
                <a:latin typeface="Calibri" panose="020F0502020204030204" pitchFamily="34" charset="0"/>
              </a:rPr>
              <a:t>@nonstopmark</a:t>
            </a:r>
            <a:endParaRPr lang="en-GB" sz="900" dirty="0">
              <a:latin typeface="Calibri" pitchFamily="34" charset="0"/>
            </a:endParaRPr>
          </a:p>
        </p:txBody>
      </p:sp>
      <p:pic>
        <p:nvPicPr>
          <p:cNvPr id="24" name="Picture 23"/>
          <p:cNvPicPr>
            <a:picLocks noChangeAspect="1" noChangeArrowheads="1"/>
          </p:cNvPicPr>
          <p:nvPr/>
        </p:nvPicPr>
        <p:blipFill>
          <a:blip r:embed="rId2" cstate="print"/>
          <a:srcRect/>
          <a:stretch>
            <a:fillRect/>
          </a:stretch>
        </p:blipFill>
        <p:spPr bwMode="auto">
          <a:xfrm>
            <a:off x="339935" y="6002852"/>
            <a:ext cx="103634" cy="103634"/>
          </a:xfrm>
          <a:prstGeom prst="rect">
            <a:avLst/>
          </a:prstGeom>
          <a:noFill/>
          <a:ln w="9525">
            <a:noFill/>
            <a:miter lim="800000"/>
            <a:headEnd/>
            <a:tailEnd/>
          </a:ln>
        </p:spPr>
      </p:pic>
      <p:pic>
        <p:nvPicPr>
          <p:cNvPr id="19" name="Picture 18" descr="AD&amp;I – Whitfield Mark.png"/>
          <p:cNvPicPr>
            <a:picLocks noChangeAspect="1"/>
          </p:cNvPicPr>
          <p:nvPr/>
        </p:nvPicPr>
        <p:blipFill>
          <a:blip r:embed="rId3" cstate="print"/>
          <a:stretch>
            <a:fillRect/>
          </a:stretch>
        </p:blipFill>
        <p:spPr>
          <a:xfrm>
            <a:off x="416496" y="3789040"/>
            <a:ext cx="1238423" cy="1524213"/>
          </a:xfrm>
          <a:prstGeom prst="rect">
            <a:avLst/>
          </a:prstGeom>
        </p:spPr>
      </p:pic>
    </p:spTree>
    <p:extLst>
      <p:ext uri="{BB962C8B-B14F-4D97-AF65-F5344CB8AC3E}">
        <p14:creationId xmlns:p14="http://schemas.microsoft.com/office/powerpoint/2010/main" val="3468070481"/>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ddab41eecd2acefaf464b47d2fe5babb84beb6a0"/>
  <p:tag name="ISPRING_RESOURCE_PATHS_HASH_PRESENTER" val="ddab41eecd2acefaf464b47d2fe5babb84beb6a0"/>
</p:tagLst>
</file>

<file path=ppt/theme/theme1.xml><?xml version="1.0" encoding="utf-8"?>
<a:theme xmlns:a="http://schemas.openxmlformats.org/drawingml/2006/main" name="Capgemini - PPT Template - ITS">
  <a:themeElements>
    <a:clrScheme name="Capgemini  colours">
      <a:dk1>
        <a:srgbClr val="000000"/>
      </a:dk1>
      <a:lt1>
        <a:srgbClr val="009BCC"/>
      </a:lt1>
      <a:dk2>
        <a:srgbClr val="009BCC"/>
      </a:dk2>
      <a:lt2>
        <a:srgbClr val="FFFFFF"/>
      </a:lt2>
      <a:accent1>
        <a:srgbClr val="00553D"/>
      </a:accent1>
      <a:accent2>
        <a:srgbClr val="A79993"/>
      </a:accent2>
      <a:accent3>
        <a:srgbClr val="616365"/>
      </a:accent3>
      <a:accent4>
        <a:srgbClr val="000000"/>
      </a:accent4>
      <a:accent5>
        <a:srgbClr val="009BCC"/>
      </a:accent5>
      <a:accent6>
        <a:srgbClr val="C2CDC5"/>
      </a:accent6>
      <a:hlink>
        <a:srgbClr val="C2CDC5"/>
      </a:hlink>
      <a:folHlink>
        <a:srgbClr val="A79993"/>
      </a:folHlink>
    </a:clrScheme>
    <a:fontScheme name="ppt_Template_Whi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85000"/>
          </a:lnSpc>
          <a:spcBef>
            <a:spcPct val="0"/>
          </a:spcBef>
          <a:spcAft>
            <a:spcPct val="0"/>
          </a:spcAft>
          <a:buClrTx/>
          <a:buSzTx/>
          <a:buFontTx/>
          <a:buNone/>
          <a:tabLst/>
          <a:defRPr kumimoji="0" lang="fr-FR" sz="2000" b="1"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chemeClr val="tx2"/>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85000"/>
          </a:lnSpc>
          <a:spcBef>
            <a:spcPct val="0"/>
          </a:spcBef>
          <a:spcAft>
            <a:spcPct val="0"/>
          </a:spcAft>
          <a:buClrTx/>
          <a:buSzTx/>
          <a:buFontTx/>
          <a:buNone/>
          <a:tabLst/>
          <a:defRPr kumimoji="0" lang="fr-FR" sz="2000" b="1"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ppt_Template_White 1">
        <a:dk1>
          <a:srgbClr val="000000"/>
        </a:dk1>
        <a:lt1>
          <a:srgbClr val="ABE9FF"/>
        </a:lt1>
        <a:dk2>
          <a:srgbClr val="009BCC"/>
        </a:dk2>
        <a:lt2>
          <a:srgbClr val="FFFFFF"/>
        </a:lt2>
        <a:accent1>
          <a:srgbClr val="FDC71E"/>
        </a:accent1>
        <a:accent2>
          <a:srgbClr val="EE7D11"/>
        </a:accent2>
        <a:accent3>
          <a:srgbClr val="D2F2FF"/>
        </a:accent3>
        <a:accent4>
          <a:srgbClr val="000000"/>
        </a:accent4>
        <a:accent5>
          <a:srgbClr val="FEE0AB"/>
        </a:accent5>
        <a:accent6>
          <a:srgbClr val="D8710E"/>
        </a:accent6>
        <a:hlink>
          <a:srgbClr val="CBD300"/>
        </a:hlink>
        <a:folHlink>
          <a:srgbClr val="8F143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253ED3A30D46334EA7C031B4D7995BDB" ma:contentTypeVersion="0" ma:contentTypeDescription="Create a new document." ma:contentTypeScope="" ma:versionID="e9085c015d0e17a3bcf63dd0e65609b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A7D39A-55E5-4FBA-B5FD-8B0490BF3495}">
  <ds:schemaRefs>
    <ds:schemaRef ds:uri="http://schemas.microsoft.com/office/2006/metadata/properties"/>
    <ds:schemaRef ds:uri="http://purl.org/dc/terms/"/>
    <ds:schemaRef ds:uri="http://www.w3.org/XML/1998/namespace"/>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A623FD55-C22B-4CD3-8817-445B1AFC31CD}">
  <ds:schemaRefs>
    <ds:schemaRef ds:uri="http://schemas.microsoft.com/office/2006/metadata/longProperties"/>
  </ds:schemaRefs>
</ds:datastoreItem>
</file>

<file path=customXml/itemProps3.xml><?xml version="1.0" encoding="utf-8"?>
<ds:datastoreItem xmlns:ds="http://schemas.openxmlformats.org/officeDocument/2006/customXml" ds:itemID="{87722534-C82D-4B3C-9A33-9C35A9450164}">
  <ds:schemaRefs>
    <ds:schemaRef ds:uri="http://schemas.microsoft.com/sharepoint/v3/contenttype/forms"/>
  </ds:schemaRefs>
</ds:datastoreItem>
</file>

<file path=customXml/itemProps4.xml><?xml version="1.0" encoding="utf-8"?>
<ds:datastoreItem xmlns:ds="http://schemas.openxmlformats.org/officeDocument/2006/customXml" ds:itemID="{ADB4728B-1289-4765-9E8A-36B355A7A5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11587</TotalTime>
  <Words>2533</Words>
  <Application>Microsoft Office PowerPoint</Application>
  <PresentationFormat>A4 Paper (210x297 mm)</PresentationFormat>
  <Paragraphs>129</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EYInterstate</vt:lpstr>
      <vt:lpstr>Wingdings</vt:lpstr>
      <vt:lpstr>Capgemini - PPT Template - ITS</vt:lpstr>
      <vt:lpstr> Mark Whitfield – Senior Project Manager (8.5 years)</vt:lpstr>
      <vt:lpstr> Mark Whitfield – Senior Project Manager (2)</vt:lpstr>
      <vt:lpstr> Mark Whitfield – Senior Project Manager (3)</vt:lpstr>
      <vt:lpstr> Mark Whitfield – Senior Project Manager (4)</vt:lpstr>
    </vt:vector>
  </TitlesOfParts>
  <Manager>Paul Patrick</Manager>
  <Company>Capgemini</Company>
  <LinksUpToDate>false</LinksUpToDate>
  <SharedDoc>false</SharedDoc>
  <HyperlinkBase>https://troom.capgemini.com/sites/DSU_UK/One%20Page%20Profiles/Whitfield%20Mark_ADIEM.pptx</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AD&amp;I CV postcard - Mark Whitfield</dc:title>
  <dc:subject>Mark Whitfield - One Page Profile</dc:subject>
  <dc:creator>Mark Whitfield</dc:creator>
  <cp:keywords>Resume</cp:keywords>
  <dc:description>Mark Whitfield - One Page Profile</dc:description>
  <cp:lastModifiedBy>Mark Whitfield</cp:lastModifiedBy>
  <cp:revision>700</cp:revision>
  <dcterms:created xsi:type="dcterms:W3CDTF">2009-07-02T16:17:48Z</dcterms:created>
  <dcterms:modified xsi:type="dcterms:W3CDTF">2024-08-18T10:56:45Z</dcterms:modified>
  <cp:category>CV</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0x010100253ED3A30D46334EA7C031B4D7995BDB</vt:lpwstr>
  </property>
  <property fmtid="{D5CDD505-2E9C-101B-9397-08002B2CF9AE}" pid="4" name="Profile Type">
    <vt:lpwstr>External</vt:lpwstr>
  </property>
  <property fmtid="{D5CDD505-2E9C-101B-9397-08002B2CF9AE}" pid="5" name="Version">
    <vt:lpwstr>BTS v0.1</vt:lpwstr>
  </property>
  <property fmtid="{D5CDD505-2E9C-101B-9397-08002B2CF9AE}" pid="6" name="Original Filename">
    <vt:lpwstr>Rodney Falstaff.pptx</vt:lpwstr>
  </property>
  <property fmtid="{D5CDD505-2E9C-101B-9397-08002B2CF9AE}" pid="7" name="Team">
    <vt:lpwstr>BTS</vt:lpwstr>
  </property>
</Properties>
</file>